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46" r:id="rId3"/>
    <p:sldMasterId id="2147483786" r:id="rId4"/>
    <p:sldMasterId id="2147483900" r:id="rId5"/>
    <p:sldMasterId id="2147483912" r:id="rId6"/>
    <p:sldMasterId id="2147483924" r:id="rId7"/>
    <p:sldMasterId id="2147483936" r:id="rId8"/>
    <p:sldMasterId id="2147483948" r:id="rId9"/>
    <p:sldMasterId id="2147483966" r:id="rId10"/>
    <p:sldMasterId id="2147483978" r:id="rId11"/>
  </p:sldMasterIdLst>
  <p:notesMasterIdLst>
    <p:notesMasterId r:id="rId42"/>
  </p:notesMasterIdLst>
  <p:handoutMasterIdLst>
    <p:handoutMasterId r:id="rId43"/>
  </p:handoutMasterIdLst>
  <p:sldIdLst>
    <p:sldId id="256" r:id="rId12"/>
    <p:sldId id="798" r:id="rId13"/>
    <p:sldId id="799" r:id="rId14"/>
    <p:sldId id="800" r:id="rId15"/>
    <p:sldId id="801" r:id="rId16"/>
    <p:sldId id="819" r:id="rId17"/>
    <p:sldId id="650" r:id="rId18"/>
    <p:sldId id="806" r:id="rId19"/>
    <p:sldId id="808" r:id="rId20"/>
    <p:sldId id="807" r:id="rId21"/>
    <p:sldId id="810" r:id="rId22"/>
    <p:sldId id="811" r:id="rId23"/>
    <p:sldId id="818" r:id="rId24"/>
    <p:sldId id="802" r:id="rId25"/>
    <p:sldId id="804" r:id="rId26"/>
    <p:sldId id="814" r:id="rId27"/>
    <p:sldId id="809" r:id="rId28"/>
    <p:sldId id="822" r:id="rId29"/>
    <p:sldId id="608" r:id="rId30"/>
    <p:sldId id="826" r:id="rId31"/>
    <p:sldId id="829" r:id="rId32"/>
    <p:sldId id="830" r:id="rId33"/>
    <p:sldId id="831" r:id="rId34"/>
    <p:sldId id="832" r:id="rId35"/>
    <p:sldId id="813" r:id="rId36"/>
    <p:sldId id="784" r:id="rId37"/>
    <p:sldId id="821" r:id="rId38"/>
    <p:sldId id="833" r:id="rId39"/>
    <p:sldId id="834" r:id="rId40"/>
    <p:sldId id="441" r:id="rId41"/>
  </p:sldIdLst>
  <p:sldSz cx="9144000" cy="6858000" type="screen4x3"/>
  <p:notesSz cx="6858000" cy="99472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FF9999"/>
    <a:srgbClr val="FFCCFF"/>
    <a:srgbClr val="000066"/>
    <a:srgbClr val="009900"/>
    <a:srgbClr val="FFFF99"/>
    <a:srgbClr val="FFFF66"/>
    <a:srgbClr val="D60093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0" autoAdjust="0"/>
    <p:restoredTop sz="94718" autoAdjust="0"/>
  </p:normalViewPr>
  <p:slideViewPr>
    <p:cSldViewPr>
      <p:cViewPr>
        <p:scale>
          <a:sx n="70" d="100"/>
          <a:sy n="70" d="100"/>
        </p:scale>
        <p:origin x="-2166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AD1FF93B-9D5E-42F8-A7B5-B061F3B4F98B}" type="datetimeFigureOut">
              <a:rPr lang="th-TH" smtClean="0"/>
              <a:t>01/02/64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736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8186"/>
            <a:ext cx="2971800" cy="49736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1C05802C-C404-4743-84B3-E4F4F2AEF8D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4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CC54BF1-81A8-462E-95CA-F44C625F7B9A}" type="datetimeFigureOut">
              <a:rPr lang="th-TH"/>
              <a:pPr>
                <a:defRPr/>
              </a:pPr>
              <a:t>01/02/64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7"/>
            <a:ext cx="5486400" cy="4476274"/>
          </a:xfrm>
          <a:prstGeom prst="rect">
            <a:avLst/>
          </a:prstGeom>
        </p:spPr>
        <p:txBody>
          <a:bodyPr vert="horz" lIns="90727" tIns="45363" rIns="90727" bIns="4536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736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BC29B2D-17E9-4E3B-92F5-8D40B58224C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54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C29B2D-17E9-4E3B-92F5-8D40B58224C9}" type="slidenum">
              <a:rPr lang="th-TH" smtClean="0"/>
              <a:pPr>
                <a:defRPr/>
              </a:pPr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870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TQA New Assessor Preparation Course, 9 June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4930FD-F04A-49FD-9BE5-31560B39326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3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68D1C-7D18-4849-9033-135A56D937F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195F5F-0B09-436A-9036-76AB5051761A}" type="datetime1">
              <a:rPr lang="th-TH" smtClean="0">
                <a:solidFill>
                  <a:prstClr val="black"/>
                </a:solidFill>
              </a:rPr>
              <a:pPr/>
              <a:t>01/02/64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h-TH">
                <a:solidFill>
                  <a:prstClr val="black"/>
                </a:solidFill>
              </a:rPr>
              <a:t>น.อ.หญิง ชมภู  พัฒนพงษ์ เลานุการหมวด 7 ยศ.ทร. โทร.53659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ตัวแทนหัวกระดาษ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0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E280-0922-474B-872D-8671477F562E}" type="datetime1">
              <a:rPr lang="th-TH" smtClean="0"/>
              <a:t>01/02/64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E6AD-CAC9-42A9-B289-CCC27BE8DD3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5D3DD-5798-441A-B53F-C1FFDDA762BC}" type="datetime1">
              <a:rPr lang="th-TH" smtClean="0"/>
              <a:t>01/02/64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09BA-539B-4A9F-AEF5-439FE684FFC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AC1E5-F3D9-4FAB-B557-918233AC278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10E5-0B84-4035-800A-5DE412DBF89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431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48476-482F-4D67-8C2F-E97FA348673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793A-A0A9-46C2-A6FF-17C5F480B64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295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C2A1-CFFA-44F6-83A9-CD8F81E2B1B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CE61-ADD4-4EC4-911E-721FA2BB16D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61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501F-784A-4CBA-ABE4-E8201B8693D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35CF-9D42-4C65-B457-909C0DFDCC0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475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DFF4-08E3-45C1-8B9C-0059F984107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3ECC-42A7-4A74-BD96-4B44FF306D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222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5D3DD-5798-441A-B53F-C1FFDDA762B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09BA-539B-4A9F-AEF5-439FE684FFC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554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7EDD-941A-4708-A56C-ED5486D4044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955C-B9E6-4FF1-8867-10049AA3CA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378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E280-0922-474B-872D-8671477F562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E6AD-CAC9-42A9-B289-CCC27BE8DD3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664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B17E5-B545-4CA0-94A3-AE23C011BF3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13F2-104A-4D25-9543-BE6C0E7E17C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17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9E62-0D1B-4C96-A846-2352647616E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CC70-E1C6-470C-A089-968DDB8EDEE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7EDD-941A-4708-A56C-ED5486D40444}" type="datetime1">
              <a:rPr lang="th-TH" smtClean="0"/>
              <a:t>01/02/64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955C-B9E6-4FF1-8867-10049AA3CA2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84D6-B160-497E-8F6A-CB7EB90B270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FF4B-0457-4ED8-A70B-8E149D39DEF5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68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AC1E5-F3D9-4FAB-B557-918233AC278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10E5-0B84-4035-800A-5DE412DBF89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248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48476-482F-4D67-8C2F-E97FA348673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793A-A0A9-46C2-A6FF-17C5F480B64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652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C2A1-CFFA-44F6-83A9-CD8F81E2B1B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CE61-ADD4-4EC4-911E-721FA2BB16D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664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501F-784A-4CBA-ABE4-E8201B8693D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35CF-9D42-4C65-B457-909C0DFDCC0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015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DFF4-08E3-45C1-8B9C-0059F984107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3ECC-42A7-4A74-BD96-4B44FF306D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395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5D3DD-5798-441A-B53F-C1FFDDA762B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09BA-539B-4A9F-AEF5-439FE684FFC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25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7EDD-941A-4708-A56C-ED5486D4044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955C-B9E6-4FF1-8867-10049AA3CA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62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E0E14-DDBE-4ACB-BF41-09A4FC14285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E6AD-CAC9-42A9-B289-CCC27BE8DD3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87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02025-467C-4415-984F-8674A586C75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13F2-104A-4D25-9543-BE6C0E7E17C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3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90EF4-3CDA-4BB2-B593-F54BB6D9B7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CC70-E1C6-470C-A089-968DDB8EDEE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37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E27A3-AA07-4704-8A42-86CEE0EBC51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FF4B-0457-4ED8-A70B-8E149D39DEF5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00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8E8B9-BD0C-4E4B-BEF7-A53CF978829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10E5-0B84-4035-800A-5DE412DBF89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28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893A-202A-443B-B21F-AC83CB4F875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793A-A0A9-46C2-A6FF-17C5F480B64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73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7D84-2F0B-48E5-A9CA-549EB2C7915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CE61-ADD4-4EC4-911E-721FA2BB16D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7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166BE-25EA-4D02-9A8A-3F141999105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35CF-9D42-4C65-B457-909C0DFDCC0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9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B17E5-B545-4CA0-94A3-AE23C011BF33}" type="datetime1">
              <a:rPr lang="th-TH" smtClean="0"/>
              <a:t>01/02/64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13F2-104A-4D25-9543-BE6C0E7E17C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D50AB-91DC-4BB2-90BC-350593E2106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3ECC-42A7-4A74-BD96-4B44FF306D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94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CDB40-3FD5-47C3-AE56-760592F6914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09BA-539B-4A9F-AEF5-439FE684FFC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52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3AB1E-F5BA-4524-8D48-497EA38CFC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955C-B9E6-4FF1-8867-10049AA3CA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10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40090-5EFC-4E19-AA2A-40ECAA5A50A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E6AD-CAC9-42A9-B289-CCC27BE8DD3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49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B7B79-9AED-46DA-B300-260F381EFF4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13F2-104A-4D25-9543-BE6C0E7E17C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04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49A8A-3BB2-4A59-88BA-92532BCDEAA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CC70-E1C6-470C-A089-968DDB8EDEE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10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F1C4-F4AD-4D59-A0CE-66BFFC2EDF2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FF4B-0457-4ED8-A70B-8E149D39DEF5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3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72894-0F20-4684-9656-4C4C113AC6C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10E5-0B84-4035-800A-5DE412DBF89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36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E84D-9A8A-4AFF-85F6-FFD69D26A97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793A-A0A9-46C2-A6FF-17C5F480B64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53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ACD80-F565-47E7-B105-242EC9FCC8C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CE61-ADD4-4EC4-911E-721FA2BB16D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4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9E62-0D1B-4C96-A846-2352647616E0}" type="datetime1">
              <a:rPr lang="th-TH" smtClean="0"/>
              <a:t>01/02/64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CC70-E1C6-470C-A089-968DDB8EDEE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3F9E1-E105-411E-B43E-294D5CAB39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35CF-9D42-4C65-B457-909C0DFDCC0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53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3CD3D-6F33-480A-B57D-DD51CE2E4D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3ECC-42A7-4A74-BD96-4B44FF306D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40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148BC-6F18-4881-A3EE-2B2E2AECBF4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09BA-539B-4A9F-AEF5-439FE684FFC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04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0E1E6-59F0-4EBF-AC4E-231A0D4025D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955C-B9E6-4FF1-8867-10049AA3CA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55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98484704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4" name="ตัวยึดวันที่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567D-BDB4-47E7-AE97-D5D36F591F0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ตัวยึดหมายเลขภาพนิ่ง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6B019-06DD-420F-BF31-979707B9B5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40088"/>
      </p:ext>
    </p:extLst>
  </p:cSld>
  <p:clrMapOvr>
    <a:masterClrMapping/>
  </p:clrMapOvr>
  <p:transition spd="slow">
    <p:blind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5891273-AB0B-4674-8E7C-EE7D8B28EC61}" type="datetime1">
              <a:rPr lang="th-TH" smtClean="0">
                <a:solidFill>
                  <a:prstClr val="white"/>
                </a:solidFill>
              </a:rPr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68542CB-13F9-4965-8712-C214A4DE721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1799676"/>
      </p:ext>
    </p:extLst>
  </p:cSld>
  <p:clrMapOvr>
    <a:masterClrMapping/>
  </p:clrMapOvr>
  <p:transition spd="med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9884EEB-6271-4A05-A5B0-87F732BCACE1}" type="datetime1">
              <a:rPr lang="th-TH" smtClean="0">
                <a:solidFill>
                  <a:prstClr val="white"/>
                </a:solidFill>
              </a:rPr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42CB-13F9-4965-8712-C214A4DE721A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53586"/>
      </p:ext>
    </p:extLst>
  </p:cSld>
  <p:clrMapOvr>
    <a:masterClrMapping/>
  </p:clrMapOvr>
  <p:transition spd="med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E93AFBC-0417-4740-8599-966FABF57BD7}" type="datetime1">
              <a:rPr lang="th-TH" smtClean="0">
                <a:solidFill>
                  <a:prstClr val="white"/>
                </a:solidFill>
              </a:rPr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68542CB-13F9-4965-8712-C214A4DE721A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877343"/>
      </p:ext>
    </p:extLst>
  </p:cSld>
  <p:clrMapOvr>
    <a:masterClrMapping/>
  </p:clrMapOvr>
  <p:transition spd="med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AF6C430-8D4A-4FC4-837C-D07E014720D1}" type="datetime1">
              <a:rPr lang="th-TH" smtClean="0">
                <a:solidFill>
                  <a:prstClr val="white"/>
                </a:solidFill>
              </a:rPr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68542CB-13F9-4965-8712-C214A4DE721A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5664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84D6-B160-497E-8F6A-CB7EB90B270F}" type="datetime1">
              <a:rPr lang="th-TH" smtClean="0"/>
              <a:t>01/02/64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FF4B-0457-4ED8-A70B-8E149D39DEF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3B76BBB-CD82-41B7-B29C-D93C37BF9C46}" type="datetime1">
              <a:rPr lang="th-TH" smtClean="0">
                <a:solidFill>
                  <a:prstClr val="white"/>
                </a:solidFill>
              </a:rPr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68542CB-13F9-4965-8712-C214A4DE721A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05832"/>
      </p:ext>
    </p:extLst>
  </p:cSld>
  <p:clrMapOvr>
    <a:masterClrMapping/>
  </p:clrMapOvr>
  <p:transition spd="med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8007-BE47-41AA-8259-6FF211BF0ADB}" type="datetime1">
              <a:rPr lang="th-TH" smtClean="0">
                <a:solidFill>
                  <a:prstClr val="white"/>
                </a:solidFill>
              </a:rPr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42CB-13F9-4965-8712-C214A4DE721A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80427"/>
      </p:ext>
    </p:extLst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52BF8D-A715-4A9A-ACE3-52E1CF31AC9D}" type="datetime1">
              <a:rPr lang="th-TH" smtClean="0">
                <a:solidFill>
                  <a:prstClr val="white"/>
                </a:solidFill>
              </a:rPr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68542CB-13F9-4965-8712-C214A4DE721A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9920"/>
      </p:ext>
    </p:extLst>
  </p:cSld>
  <p:clrMapOvr>
    <a:masterClrMapping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1A94884-D829-47DE-94C9-F0E02E4A6B90}" type="datetime1">
              <a:rPr lang="th-TH" smtClean="0">
                <a:solidFill>
                  <a:prstClr val="white"/>
                </a:solidFill>
              </a:rPr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68542CB-13F9-4965-8712-C214A4DE721A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12820"/>
      </p:ext>
    </p:extLst>
  </p:cSld>
  <p:clrMapOvr>
    <a:masterClrMapping/>
  </p:clrMapOvr>
  <p:transition spd="med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0FA0DB9-27B6-4AD4-A1FB-F21F467A9024}" type="datetime1">
              <a:rPr lang="th-TH" smtClean="0">
                <a:solidFill>
                  <a:prstClr val="white"/>
                </a:solidFill>
              </a:rPr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68542CB-13F9-4965-8712-C214A4DE721A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60165"/>
      </p:ext>
    </p:extLst>
  </p:cSld>
  <p:clrMapOvr>
    <a:masterClrMapping/>
  </p:clrMapOvr>
  <p:transition spd="med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AE9D-53FA-4919-95B4-D02E25DC1C6A}" type="datetime1">
              <a:rPr lang="th-TH" smtClean="0">
                <a:solidFill>
                  <a:prstClr val="white"/>
                </a:solidFill>
              </a:rPr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42CB-13F9-4965-8712-C214A4DE721A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09833"/>
      </p:ext>
    </p:extLst>
  </p:cSld>
  <p:clrMapOvr>
    <a:masterClrMapping/>
  </p:clrMapOvr>
  <p:transition spd="med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DFAD-E15B-44A3-8412-670D4C8815AA}" type="datetime1">
              <a:rPr lang="th-TH" smtClean="0">
                <a:solidFill>
                  <a:prstClr val="white"/>
                </a:solidFill>
              </a:rPr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42CB-13F9-4965-8712-C214A4DE721A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30903"/>
      </p:ext>
    </p:extLst>
  </p:cSld>
  <p:clrMapOvr>
    <a:masterClrMapping/>
  </p:clrMapOvr>
  <p:transition spd="med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E280-0922-474B-872D-8671477F562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E6AD-CAC9-42A9-B289-CCC27BE8DD3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907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B17E5-B545-4CA0-94A3-AE23C011BF3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13F2-104A-4D25-9543-BE6C0E7E17C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62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9E62-0D1B-4C96-A846-2352647616E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CC70-E1C6-470C-A089-968DDB8EDEE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4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AC1E5-F3D9-4FAB-B557-918233AC278B}" type="datetime1">
              <a:rPr lang="th-TH" smtClean="0"/>
              <a:t>01/02/64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10E5-0B84-4035-800A-5DE412DBF89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84D6-B160-497E-8F6A-CB7EB90B270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FF4B-0457-4ED8-A70B-8E149D39DEF5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086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AC1E5-F3D9-4FAB-B557-918233AC278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10E5-0B84-4035-800A-5DE412DBF89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23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48476-482F-4D67-8C2F-E97FA348673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793A-A0A9-46C2-A6FF-17C5F480B64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88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C2A1-CFFA-44F6-83A9-CD8F81E2B1B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CE61-ADD4-4EC4-911E-721FA2BB16D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977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501F-784A-4CBA-ABE4-E8201B8693D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35CF-9D42-4C65-B457-909C0DFDCC0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37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DFF4-08E3-45C1-8B9C-0059F984107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3ECC-42A7-4A74-BD96-4B44FF306D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09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5D3DD-5798-441A-B53F-C1FFDDA762B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09BA-539B-4A9F-AEF5-439FE684FFC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553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7EDD-941A-4708-A56C-ED5486D4044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955C-B9E6-4FF1-8867-10049AA3CA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673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E280-0922-474B-872D-8671477F562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E6AD-CAC9-42A9-B289-CCC27BE8DD3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773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B17E5-B545-4CA0-94A3-AE23C011BF3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13F2-104A-4D25-9543-BE6C0E7E17C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7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48476-482F-4D67-8C2F-E97FA3486730}" type="datetime1">
              <a:rPr lang="th-TH" smtClean="0"/>
              <a:t>01/02/64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793A-A0A9-46C2-A6FF-17C5F480B64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9E62-0D1B-4C96-A846-2352647616E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CC70-E1C6-470C-A089-968DDB8EDEE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032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84D6-B160-497E-8F6A-CB7EB90B270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FF4B-0457-4ED8-A70B-8E149D39DEF5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568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AC1E5-F3D9-4FAB-B557-918233AC278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10E5-0B84-4035-800A-5DE412DBF89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68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48476-482F-4D67-8C2F-E97FA348673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793A-A0A9-46C2-A6FF-17C5F480B64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8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C2A1-CFFA-44F6-83A9-CD8F81E2B1B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CE61-ADD4-4EC4-911E-721FA2BB16D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942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501F-784A-4CBA-ABE4-E8201B8693D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35CF-9D42-4C65-B457-909C0DFDCC0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474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DFF4-08E3-45C1-8B9C-0059F984107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3ECC-42A7-4A74-BD96-4B44FF306D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813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5D3DD-5798-441A-B53F-C1FFDDA762B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09BA-539B-4A9F-AEF5-439FE684FFC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340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7EDD-941A-4708-A56C-ED5486D4044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955C-B9E6-4FF1-8867-10049AA3CA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26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E280-0922-474B-872D-8671477F562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E6AD-CAC9-42A9-B289-CCC27BE8DD3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4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C2A1-CFFA-44F6-83A9-CD8F81E2B1B1}" type="datetime1">
              <a:rPr lang="th-TH" smtClean="0"/>
              <a:t>01/02/64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CE61-ADD4-4EC4-911E-721FA2BB16D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B17E5-B545-4CA0-94A3-AE23C011BF3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13F2-104A-4D25-9543-BE6C0E7E17C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429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9E62-0D1B-4C96-A846-2352647616E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CC70-E1C6-470C-A089-968DDB8EDEE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153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84D6-B160-497E-8F6A-CB7EB90B270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FF4B-0457-4ED8-A70B-8E149D39DEF5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468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AC1E5-F3D9-4FAB-B557-918233AC278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10E5-0B84-4035-800A-5DE412DBF89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361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48476-482F-4D67-8C2F-E97FA348673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793A-A0A9-46C2-A6FF-17C5F480B642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274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C2A1-CFFA-44F6-83A9-CD8F81E2B1B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CE61-ADD4-4EC4-911E-721FA2BB16D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425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501F-784A-4CBA-ABE4-E8201B8693D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35CF-9D42-4C65-B457-909C0DFDCC08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555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DFF4-08E3-45C1-8B9C-0059F984107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3ECC-42A7-4A74-BD96-4B44FF306D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374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5D3DD-5798-441A-B53F-C1FFDDA762B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09BA-539B-4A9F-AEF5-439FE684FFC7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233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7EDD-941A-4708-A56C-ED5486D4044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955C-B9E6-4FF1-8867-10049AA3CA24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1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501F-784A-4CBA-ABE4-E8201B8693D9}" type="datetime1">
              <a:rPr lang="th-TH" smtClean="0"/>
              <a:t>01/02/64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35CF-9D42-4C65-B457-909C0DFDCC0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E0D51A1-9F0B-4DFC-9170-08A5C7062B52}" type="datetime1">
              <a:rPr lang="th-TH" smtClean="0">
                <a:solidFill>
                  <a:prstClr val="white"/>
                </a:solidFill>
              </a:rPr>
              <a:pPr/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68542CB-13F9-4965-8712-C214A4DE721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37500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40B7985-ACFD-4ACB-A579-6E4C947C734E}" type="datetime1">
              <a:rPr lang="th-TH" smtClean="0">
                <a:solidFill>
                  <a:prstClr val="white"/>
                </a:solidFill>
              </a:rPr>
              <a:pPr/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42CB-13F9-4965-8712-C214A4DE721A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37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99135E4-37C0-4399-B30A-2037767FB908}" type="datetime1">
              <a:rPr lang="th-TH" smtClean="0">
                <a:solidFill>
                  <a:prstClr val="white"/>
                </a:solidFill>
              </a:rPr>
              <a:pPr/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68542CB-13F9-4965-8712-C214A4DE721A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3681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CA9D40F-AEED-46B7-BFA2-31010C3D5297}" type="datetime1">
              <a:rPr lang="th-TH" smtClean="0">
                <a:solidFill>
                  <a:prstClr val="white"/>
                </a:solidFill>
              </a:rPr>
              <a:pPr/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68542CB-13F9-4965-8712-C214A4DE721A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471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AB0B252-6AD8-42B8-B1B6-82F7E99757C3}" type="datetime1">
              <a:rPr lang="th-TH" smtClean="0">
                <a:solidFill>
                  <a:prstClr val="white"/>
                </a:solidFill>
              </a:rPr>
              <a:pPr/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68542CB-13F9-4965-8712-C214A4DE721A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764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8B7D-A1DD-46A5-896B-41CA63DFE4E5}" type="datetime1">
              <a:rPr lang="th-TH" smtClean="0">
                <a:solidFill>
                  <a:prstClr val="white"/>
                </a:solidFill>
              </a:rPr>
              <a:pPr/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42CB-13F9-4965-8712-C214A4DE721A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913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459541F-6994-4C14-8B07-8EE4F80CBEEF}" type="datetime1">
              <a:rPr lang="th-TH" smtClean="0">
                <a:solidFill>
                  <a:prstClr val="white"/>
                </a:solidFill>
              </a:rPr>
              <a:pPr/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68542CB-13F9-4965-8712-C214A4DE721A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001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3C517BF-27D8-425A-B1C9-3A995011A684}" type="datetime1">
              <a:rPr lang="th-TH" smtClean="0">
                <a:solidFill>
                  <a:prstClr val="white"/>
                </a:solidFill>
              </a:rPr>
              <a:pPr/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68542CB-13F9-4965-8712-C214A4DE721A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162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46B155E-A131-4E09-9F0A-9A9AD7FAB25C}" type="datetime1">
              <a:rPr lang="th-TH" smtClean="0">
                <a:solidFill>
                  <a:prstClr val="white"/>
                </a:solidFill>
              </a:rPr>
              <a:pPr/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68542CB-13F9-4965-8712-C214A4DE721A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389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FAEB-CFB6-4021-906D-BA99BEFEDD74}" type="datetime1">
              <a:rPr lang="th-TH" smtClean="0">
                <a:solidFill>
                  <a:prstClr val="white"/>
                </a:solidFill>
              </a:rPr>
              <a:pPr/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42CB-13F9-4965-8712-C214A4DE721A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7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FDFF4-08E3-45C1-8B9C-0059F9841075}" type="datetime1">
              <a:rPr lang="th-TH" smtClean="0"/>
              <a:t>01/02/64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3ECC-42A7-4A74-BD96-4B44FF306D2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F7FF-313C-4F3E-AB61-EC1AE9E85206}" type="datetime1">
              <a:rPr lang="th-TH" smtClean="0">
                <a:solidFill>
                  <a:prstClr val="white"/>
                </a:solidFill>
              </a:rPr>
              <a:pPr/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42CB-13F9-4965-8712-C214A4DE721A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74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83D7A-65DB-47A1-AD25-97505AC8CAA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01/02/64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486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300" y="1754184"/>
            <a:ext cx="9029700" cy="4965700"/>
          </a:xfrm>
          <a:custGeom>
            <a:avLst/>
            <a:gdLst/>
            <a:ahLst/>
            <a:cxnLst/>
            <a:rect l="l" t="t" r="r" b="b"/>
            <a:pathLst>
              <a:path w="9029700" h="4965700">
                <a:moveTo>
                  <a:pt x="6989889" y="0"/>
                </a:moveTo>
                <a:lnTo>
                  <a:pt x="0" y="0"/>
                </a:lnTo>
                <a:lnTo>
                  <a:pt x="0" y="4965700"/>
                </a:lnTo>
                <a:lnTo>
                  <a:pt x="6989889" y="4965700"/>
                </a:lnTo>
                <a:lnTo>
                  <a:pt x="9029700" y="2482850"/>
                </a:lnTo>
                <a:lnTo>
                  <a:pt x="698988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5ED8A-1C21-4213-BB8B-2700B2AB585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01/02/64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346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6237" y="2326949"/>
            <a:ext cx="3572967" cy="38617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2747" y="1281442"/>
            <a:ext cx="4082326" cy="47172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256FC-8A65-4E75-A45A-B142730AC18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01/02/64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333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28674"/>
            <a:ext cx="9144000" cy="5929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1000125"/>
            <a:ext cx="9144000" cy="503237"/>
          </a:xfrm>
          <a:custGeom>
            <a:avLst/>
            <a:gdLst/>
            <a:ahLst/>
            <a:cxnLst/>
            <a:rect l="l" t="t" r="r" b="b"/>
            <a:pathLst>
              <a:path w="9144000" h="503237">
                <a:moveTo>
                  <a:pt x="0" y="503237"/>
                </a:moveTo>
                <a:lnTo>
                  <a:pt x="9144000" y="503237"/>
                </a:lnTo>
                <a:lnTo>
                  <a:pt x="9144000" y="0"/>
                </a:lnTo>
                <a:lnTo>
                  <a:pt x="0" y="0"/>
                </a:lnTo>
                <a:lnTo>
                  <a:pt x="0" y="503237"/>
                </a:lnTo>
                <a:close/>
              </a:path>
            </a:pathLst>
          </a:custGeom>
          <a:solidFill>
            <a:srgbClr val="8EB4E3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BC9F9-F43F-47BC-A134-9EFD98A5C0C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01/02/64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025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C0D9-655A-4A97-9BEB-1F4855E2645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01/02/64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118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E280-0922-474B-872D-8671477F562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E6AD-CAC9-42A9-B289-CCC27BE8DD3A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642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B17E5-B545-4CA0-94A3-AE23C011BF3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13F2-104A-4D25-9543-BE6C0E7E17C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376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9E62-0D1B-4C96-A846-2352647616E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CC70-E1C6-470C-A089-968DDB8EDEE3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432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84D6-B160-497E-8F6A-CB7EB90B270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FF4B-0457-4ED8-A70B-8E149D39DEF5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1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CD7D52D-3A85-482A-A6D3-2D71922C2A4F}" type="datetime1">
              <a:rPr lang="th-TH" smtClean="0"/>
              <a:t>01/02/64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81934CD-5EF9-4AF7-B207-EF25B3F4C78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CD7D52D-3A85-482A-A6D3-2D71922C2A4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81934CD-5EF9-4AF7-B207-EF25B3F4C78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5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CD7D52D-3A85-482A-A6D3-2D71922C2A4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81934CD-5EF9-4AF7-B207-EF25B3F4C78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2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FC29325-ED20-454E-8A14-80519CEF0AA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81934CD-5EF9-4AF7-B207-EF25B3F4C78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8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7FC02FC-36B6-4DD9-B787-B9114CDB7C7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81934CD-5EF9-4AF7-B207-EF25B3F4C78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2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4AC7744-9B6C-4086-9F49-ABB4F0F03BB3}" type="datetime1">
              <a:rPr lang="th-TH" smtClean="0">
                <a:solidFill>
                  <a:prstClr val="white"/>
                </a:solidFill>
                <a:latin typeface="Century Gothic"/>
                <a:cs typeface="DilleniaUPC"/>
              </a:rPr>
              <a:t>01/02/64</a:t>
            </a:fld>
            <a:endParaRPr lang="th-TH">
              <a:solidFill>
                <a:prstClr val="white"/>
              </a:solidFill>
              <a:latin typeface="Century Gothic"/>
              <a:cs typeface="DilleniaUP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>
                <a:solidFill>
                  <a:prstClr val="white"/>
                </a:solidFill>
                <a:latin typeface="Century Gothic"/>
                <a:cs typeface="DilleniaUPC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68542CB-13F9-4965-8712-C214A4DE721A}" type="slidenum">
              <a:rPr lang="th-TH" smtClean="0">
                <a:solidFill>
                  <a:prstClr val="white"/>
                </a:solidFill>
                <a:latin typeface="Century Gothic"/>
                <a:cs typeface="DilleniaUP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>
              <a:solidFill>
                <a:prstClr val="white"/>
              </a:solidFill>
              <a:latin typeface="Century Gothic"/>
              <a:cs typeface="DilleniaUPC"/>
            </a:endParaRPr>
          </a:p>
        </p:txBody>
      </p:sp>
    </p:spTree>
    <p:extLst>
      <p:ext uri="{BB962C8B-B14F-4D97-AF65-F5344CB8AC3E}">
        <p14:creationId xmlns:p14="http://schemas.microsoft.com/office/powerpoint/2010/main" val="2618010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 spd="med">
    <p:pull/>
  </p:transition>
  <p:hf hdr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CD7D52D-3A85-482A-A6D3-2D71922C2A4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81934CD-5EF9-4AF7-B207-EF25B3F4C78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CD7D52D-3A85-482A-A6D3-2D71922C2A4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81934CD-5EF9-4AF7-B207-EF25B3F4C78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5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CD7D52D-3A85-482A-A6D3-2D71922C2A4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81934CD-5EF9-4AF7-B207-EF25B3F4C780}" type="slidenum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8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2112FE-5C97-478E-BCCF-D2A29A5854A4}" type="datetime1">
              <a:rPr lang="th-TH" smtClean="0">
                <a:solidFill>
                  <a:prstClr val="white"/>
                </a:solidFill>
                <a:latin typeface="Century Gothic"/>
                <a:cs typeface="DilleniaUP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01/02/64</a:t>
            </a:fld>
            <a:endParaRPr lang="th-TH">
              <a:solidFill>
                <a:prstClr val="white"/>
              </a:solidFill>
              <a:latin typeface="Century Gothic"/>
              <a:cs typeface="DilleniaUP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>
                <a:solidFill>
                  <a:prstClr val="white"/>
                </a:solidFill>
                <a:latin typeface="Century Gothic"/>
                <a:cs typeface="DilleniaUPC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68542CB-13F9-4965-8712-C214A4DE721A}" type="slidenum">
              <a:rPr lang="th-TH" smtClean="0">
                <a:solidFill>
                  <a:prstClr val="white"/>
                </a:solidFill>
                <a:latin typeface="Century Gothic"/>
                <a:cs typeface="DilleniaUP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>
              <a:solidFill>
                <a:prstClr val="white"/>
              </a:solidFill>
              <a:latin typeface="Century Gothic"/>
              <a:cs typeface="DilleniaUPC"/>
            </a:endParaRPr>
          </a:p>
        </p:txBody>
      </p:sp>
    </p:spTree>
    <p:extLst>
      <p:ext uri="{BB962C8B-B14F-4D97-AF65-F5344CB8AC3E}">
        <p14:creationId xmlns:p14="http://schemas.microsoft.com/office/powerpoint/2010/main" val="2241775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0716" y="96116"/>
            <a:ext cx="5902567" cy="6901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h-TH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t>น.อ.หญิง ชมภู  พัฒนพงษ์ นปก.ฯ ช่วย สน.เสธ.ยศ.ทร. โทร. 53659</a:t>
            </a:r>
            <a:endParaRPr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50A547-DA9E-49EE-AF8D-F0FC84CDAFDA}" type="datetime1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01/02/64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46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467544" y="275663"/>
            <a:ext cx="8496944" cy="2721289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h="381000"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7 ผลลัพธ์การดำเนินการ </a:t>
            </a:r>
            <a:b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ประชุมครั้งที่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/งป.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64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ติดตามผลการดำเนินงานใน งป.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 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และพิจารณา (ร่าง) ตัวชี้วัด ประจำปี </a:t>
            </a:r>
            <a:r>
              <a:rPr lang="th-TH" sz="4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งป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.64</a:t>
            </a:r>
            <a:endParaRPr lang="fr-CA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75" name="Sous-titre 2"/>
          <p:cNvSpPr>
            <a:spLocks noGrp="1"/>
          </p:cNvSpPr>
          <p:nvPr>
            <p:ph type="subTitle" idx="1"/>
          </p:nvPr>
        </p:nvSpPr>
        <p:spPr>
          <a:xfrm>
            <a:off x="1763688" y="3573016"/>
            <a:ext cx="7592888" cy="3059013"/>
          </a:xfrm>
        </p:spPr>
        <p:txBody>
          <a:bodyPr/>
          <a:lstStyle/>
          <a:p>
            <a:pPr eaLnBrk="1" hangingPunct="1"/>
            <a:endParaRPr lang="th-T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/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763688" y="3356992"/>
            <a:ext cx="68362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ในวันพฤหัสบดีที่  4  ก.พ.64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 </a:t>
            </a:r>
            <a:r>
              <a:rPr lang="th-TH" sz="4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ยศ.ทร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ชั้น 2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th-TH" sz="4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น.อ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.หญิง </a:t>
            </a:r>
            <a:r>
              <a:rPr lang="th-TH" sz="4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ชมภู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พัฒนพงษ์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448C9A-E17F-41D8-B41D-F9CA4074C35E}" type="datetime1">
              <a:rPr lang="th-TH" smtClean="0"/>
              <a:t>01/02/64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น.อ.หญิง ชมภู  พัฒนพงษ์ นปก.ฯ ช่วย สน.เสธ.ยศ.ทร. โทร. 53659</a:t>
            </a:r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DE6AD-CAC9-42A9-B289-CCC27BE8DD3A}" type="slidenum">
              <a:rPr lang="th-TH" smtClean="0"/>
              <a:pPr>
                <a:defRPr/>
              </a:pPr>
              <a:t>1</a:t>
            </a:fld>
            <a:endParaRPr lang="th-T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82880"/>
            <a:ext cx="8458200" cy="6675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549" y="5268397"/>
            <a:ext cx="0" cy="1453351"/>
          </a:xfrm>
          <a:custGeom>
            <a:avLst/>
            <a:gdLst/>
            <a:ahLst/>
            <a:cxnLst/>
            <a:rect l="l" t="t" r="r" b="b"/>
            <a:pathLst>
              <a:path h="1453351">
                <a:moveTo>
                  <a:pt x="0" y="1453351"/>
                </a:moveTo>
                <a:lnTo>
                  <a:pt x="0" y="0"/>
                </a:lnTo>
              </a:path>
            </a:pathLst>
          </a:custGeom>
          <a:ln w="45549">
            <a:solidFill>
              <a:srgbClr val="A8A8A8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144" y="5835986"/>
            <a:ext cx="781050" cy="718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650" spc="430" dirty="0">
                <a:solidFill>
                  <a:srgbClr val="9C9C9A"/>
                </a:solidFill>
                <a:latin typeface="Times New Roman"/>
                <a:cs typeface="Times New Roman"/>
              </a:rPr>
              <a:t>---</a:t>
            </a:r>
            <a:endParaRPr sz="4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CCACF88-31CA-4995-B6AC-B212B83C93E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01/02/64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4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6CB91-BC92-4252-A565-1F24151B64E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4E4220E5-5A2A-4BA0-AAFD-3996906EE680}"/>
              </a:ext>
            </a:extLst>
          </p:cNvPr>
          <p:cNvSpPr/>
          <p:nvPr/>
        </p:nvSpPr>
        <p:spPr>
          <a:xfrm>
            <a:off x="1835696" y="188640"/>
            <a:ext cx="6024375" cy="923330"/>
          </a:xfrm>
          <a:prstGeom prst="rect">
            <a:avLst/>
          </a:prstGeom>
          <a:ln>
            <a:solidFill>
              <a:srgbClr val="FF388C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kern="0" spc="-20" dirty="0">
                <a:solidFill>
                  <a:prstClr val="white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อุปสรรคข้อขัดข้อง ในหมวด </a:t>
            </a:r>
            <a:r>
              <a:rPr lang="en-US" sz="5400" b="1" kern="0" spc="-20" dirty="0">
                <a:solidFill>
                  <a:prstClr val="white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</a:t>
            </a:r>
            <a:endParaRPr lang="th-TH" sz="5400" b="1" kern="0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4E4220E5-5A2A-4BA0-AAFD-3996906EE680}"/>
              </a:ext>
            </a:extLst>
          </p:cNvPr>
          <p:cNvSpPr/>
          <p:nvPr/>
        </p:nvSpPr>
        <p:spPr>
          <a:xfrm>
            <a:off x="251520" y="1458402"/>
            <a:ext cx="8640960" cy="3539430"/>
          </a:xfrm>
          <a:prstGeom prst="rect">
            <a:avLst/>
          </a:prstGeom>
          <a:solidFill>
            <a:schemeClr val="bg1"/>
          </a:solidFill>
          <a:ln>
            <a:solidFill>
              <a:srgbClr val="FF388C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th-TH" sz="3200" b="1" kern="0" spc="-20" dirty="0">
                <a:solidFill>
                  <a:sysClr val="windowText" lastClr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ข้อมูลที่ได้บางตัวชี้วัด ยังไม่สมบูรณ์/ขัดแย้งกันเอง/ไม่ครบ/ข้อมูลไม่เป็นปัจจุบัน รายละเอียดไม่ครบ และได้ข้อมูลล่าช้ากว่าที่กำหนด</a:t>
            </a:r>
            <a:endParaRPr lang="th-TH" sz="3200" b="1" kern="0" spc="-20" dirty="0">
              <a:solidFill>
                <a:srgbClr val="0000FF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th-TH" sz="3200" b="1" kern="0" spc="-20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ปัญหางานธุรการของบางหน่วย เช่น ไม่มีผู้แทนเข้าประชุม/เปลี่ยนคนเข้าประชุม, ไม่ได้ดาวน์โหลดข้อมูลบันทึกสั่งการ, ไม่มีแผนงานของตัวเอง, การส่งต่อหน้าที่ให้ผู้รับผิดชอบคนใหม่, การประสานงานกับเสขา </a:t>
            </a:r>
            <a:r>
              <a:rPr lang="th-TH" sz="3200" b="1" kern="0" spc="-20" dirty="0" err="1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มว</a:t>
            </a:r>
            <a:r>
              <a:rPr lang="th-TH" sz="3200" b="1" kern="0" spc="-20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en-US" sz="3200" b="1" kern="0" spc="-20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</a:t>
            </a:r>
            <a:endParaRPr lang="th-TH" sz="3200" b="1" kern="0" spc="-20" dirty="0">
              <a:solidFill>
                <a:srgbClr val="0000FF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th-TH" sz="3200" b="1" kern="0" spc="-20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b="1" kern="0" spc="-20" dirty="0">
              <a:solidFill>
                <a:srgbClr val="0000FF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2952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6CB91-BC92-4252-A565-1F24151B64E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4E4220E5-5A2A-4BA0-AAFD-3996906EE680}"/>
              </a:ext>
            </a:extLst>
          </p:cNvPr>
          <p:cNvSpPr/>
          <p:nvPr/>
        </p:nvSpPr>
        <p:spPr>
          <a:xfrm>
            <a:off x="778732" y="37806"/>
            <a:ext cx="7104495" cy="830997"/>
          </a:xfrm>
          <a:prstGeom prst="rect">
            <a:avLst/>
          </a:prstGeom>
          <a:ln>
            <a:solidFill>
              <a:srgbClr val="FF388C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kern="0" spc="-20" dirty="0">
                <a:solidFill>
                  <a:prstClr val="white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ข้อเสนอแนะ</a:t>
            </a:r>
            <a:endParaRPr lang="th-TH" sz="4800" b="1" kern="0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4E4220E5-5A2A-4BA0-AAFD-3996906EE680}"/>
              </a:ext>
            </a:extLst>
          </p:cNvPr>
          <p:cNvSpPr/>
          <p:nvPr/>
        </p:nvSpPr>
        <p:spPr>
          <a:xfrm>
            <a:off x="46937" y="868803"/>
            <a:ext cx="9036496" cy="5863144"/>
          </a:xfrm>
          <a:prstGeom prst="rect">
            <a:avLst/>
          </a:prstGeom>
          <a:solidFill>
            <a:schemeClr val="bg1"/>
          </a:solidFill>
          <a:ln>
            <a:solidFill>
              <a:srgbClr val="FF388C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2500" b="1" u="sng" kern="0" spc="-2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คณะทำงาน </a:t>
            </a:r>
            <a:r>
              <a:rPr lang="en-US" sz="2500" b="1" u="sng" kern="0" spc="-2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PMQA </a:t>
            </a:r>
            <a:r>
              <a:rPr lang="th-TH" sz="2500" b="1" u="sng" kern="0" spc="-2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ยศ.ทร</a:t>
            </a:r>
            <a:r>
              <a:rPr lang="th-TH" sz="2500" b="1" u="sng" kern="0" spc="-2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1. ควรเพิ่มการจัดประชุมติดตามความก้าวหน้าให้มากขึ้น (ต้นปี, ก่อนรับตรวจ, สิ้นปี)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2. จัดบรรยายโดยเชิญวิทยากรจากภายนอก/</a:t>
            </a:r>
            <a:r>
              <a:rPr lang="th-TH" sz="2500" b="1" kern="0" spc="-2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สปช.ทร</a:t>
            </a:r>
            <a:r>
              <a:rPr lang="th-TH" sz="2500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มาให้ความรู้แบบองค์รวมให้ครบทุกหมวด   (ต้นปี)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2500" b="1" u="sng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หน่วยต่าง ๆ ที่รับผิดชอบตัวชี้วัด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1. ศึกษาตัวชี้วัดในทุกมิติว่า ต้องรับผิดชอบตัวชี้วัดใด? </a:t>
            </a:r>
            <a:r>
              <a:rPr lang="th-TH" sz="2500" b="1" u="sng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วางแผนว่า</a:t>
            </a:r>
            <a:r>
              <a:rPr lang="th-TH" sz="2500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จะต้องดำเนินการเมื่อไร? อย่างไร? หรือจัดกิจกรรมใด? เพื่อให้ได้มาซึ่งข้อมูลนั้นๆ  แล้วต้องเก็บและวิเคราะห์ข้อมูลอย่างไร? (ดำเนินการเอง หรือเก็บจากหน่วยใดในกรณีที่ผู้รับผิดชอบเป็นหมวด) ตรวจสอบความถูกต้องของข้อมูล)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2. ในกรณีที่ตัวชี้วัดมีหมายเหตุระบุใต้ตัวชี้วัด ขอให้</a:t>
            </a:r>
            <a:r>
              <a:rPr lang="th-TH" sz="2500" b="1" u="sng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สรุปรายละเอียดให้ครบ</a:t>
            </a:r>
            <a:r>
              <a:rPr lang="th-TH" sz="2500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ตามที่ระบุไว้ด้วย  เช่น รายชื่อกิจกรรม </a:t>
            </a:r>
            <a:r>
              <a:rPr lang="th-TH" sz="2500" b="1" kern="0" spc="-2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วดป</a:t>
            </a:r>
            <a:r>
              <a:rPr lang="th-TH" sz="2500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.และสถานที่ที่ทำ, รายชื่อรางวัล หน่วยเจ้าของรางวัล  </a:t>
            </a:r>
            <a:r>
              <a:rPr lang="th-TH" sz="2500" b="1" kern="0" spc="-2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วดป</a:t>
            </a:r>
            <a:r>
              <a:rPr lang="th-TH" sz="2500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.สถานที่รับ, ชื่อกระบวนการ ผลการปรับปรุงที่ดีขึ้นแบบย่อ เป็นต้น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3. </a:t>
            </a:r>
            <a:r>
              <a:rPr lang="th-TH" sz="2500" b="1" u="sng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ส่งข้อมูล</a:t>
            </a:r>
            <a:r>
              <a:rPr lang="th-TH" sz="2500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ให้ทันตามเวลาที่หมวด 7 กำหนด</a:t>
            </a:r>
            <a:r>
              <a:rPr lang="th-TH" sz="2500" b="1" u="sng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ตรงตามเวลา หรือส่งเพิ่มเติมทีหลัง</a:t>
            </a:r>
            <a:r>
              <a:rPr lang="th-TH" sz="2500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เมื่อได้ข้อมูลใหม่ในโอกาสแรก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4. ในกรณีเป็นตัวชี้วัดที่ต้อง</a:t>
            </a:r>
            <a:r>
              <a:rPr lang="th-TH" sz="2500" b="1" u="sng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เก็บข้อมูลต่อเนื่อง </a:t>
            </a:r>
            <a:r>
              <a:rPr lang="th-TH" sz="2500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เช่น ความพึงพอใจที่มีต่อการให้บริการ ขอให้มีการวิเคราะห์ผลเป็นช่วง ๆ (ระบุช่วงเวลาที่เก็บข้อมูล) </a:t>
            </a:r>
          </a:p>
        </p:txBody>
      </p:sp>
    </p:spTree>
    <p:extLst>
      <p:ext uri="{BB962C8B-B14F-4D97-AF65-F5344CB8AC3E}">
        <p14:creationId xmlns:p14="http://schemas.microsoft.com/office/powerpoint/2010/main" val="2022049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6CB91-BC92-4252-A565-1F24151B64E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4E4220E5-5A2A-4BA0-AAFD-3996906EE680}"/>
              </a:ext>
            </a:extLst>
          </p:cNvPr>
          <p:cNvSpPr/>
          <p:nvPr/>
        </p:nvSpPr>
        <p:spPr>
          <a:xfrm>
            <a:off x="778732" y="37806"/>
            <a:ext cx="7104495" cy="830997"/>
          </a:xfrm>
          <a:prstGeom prst="rect">
            <a:avLst/>
          </a:prstGeom>
          <a:ln>
            <a:solidFill>
              <a:srgbClr val="FF388C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kern="0" spc="-20" dirty="0">
                <a:solidFill>
                  <a:prstClr val="white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ข้อเสนอแนะ</a:t>
            </a:r>
            <a:endParaRPr lang="th-TH" sz="4800" b="1" kern="0" dirty="0">
              <a:solidFill>
                <a:srgbClr val="FFC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4E4220E5-5A2A-4BA0-AAFD-3996906EE680}"/>
              </a:ext>
            </a:extLst>
          </p:cNvPr>
          <p:cNvSpPr/>
          <p:nvPr/>
        </p:nvSpPr>
        <p:spPr>
          <a:xfrm>
            <a:off x="107504" y="1132957"/>
            <a:ext cx="8928992" cy="1815882"/>
          </a:xfrm>
          <a:prstGeom prst="rect">
            <a:avLst/>
          </a:prstGeom>
          <a:solidFill>
            <a:schemeClr val="bg1"/>
          </a:solidFill>
          <a:ln>
            <a:solidFill>
              <a:srgbClr val="FF388C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b="1" u="sng" kern="0" spc="-2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คณะทำงานหมวด 7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ปรับวิธีการส่งรายงานของหน่วยปฏิบัติ  โดยให้หน่วยที่รับผิดชอบตัวชี้วัด (หน่วย/</a:t>
            </a:r>
            <a:r>
              <a:rPr lang="th-TH" b="1" kern="0" spc="-2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คกก</a:t>
            </a:r>
            <a:r>
              <a:rPr lang="th-TH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.) </a:t>
            </a:r>
            <a:r>
              <a:rPr lang="th-TH" b="1" u="sng" kern="0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ส่งข้อมูลให้เลขานุการหมวด 7 โดยตรง ไม่ต้องผ่านหมวดเจ้าภาพ </a:t>
            </a:r>
            <a:r>
              <a:rPr lang="th-TH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เพื่อลดขั้นตอนการส่ง ลดเวลา ทำให้ได้ข้อมูลเร็วขึ้น ลดความคลาดเคลื่อนของข้อมูล  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4E4220E5-5A2A-4BA0-AAFD-3996906EE680}"/>
              </a:ext>
            </a:extLst>
          </p:cNvPr>
          <p:cNvSpPr/>
          <p:nvPr/>
        </p:nvSpPr>
        <p:spPr>
          <a:xfrm>
            <a:off x="53752" y="3212976"/>
            <a:ext cx="9036496" cy="2677656"/>
          </a:xfrm>
          <a:prstGeom prst="rect">
            <a:avLst/>
          </a:prstGeom>
          <a:solidFill>
            <a:schemeClr val="bg1"/>
          </a:solidFill>
          <a:ln>
            <a:solidFill>
              <a:srgbClr val="FF388C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b="1" u="sng" kern="0" spc="-2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แผนกกรรมวิธีข้อมูล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1. สนับสนุนการวิเคราะห์ผลประเมินความพึงพอใจในระบบสารสนเทศ ให้เป็นรูปแบบเดียวกัน </a:t>
            </a:r>
            <a:r>
              <a:rPr lang="th-TH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(ทำให้ </a:t>
            </a:r>
            <a:r>
              <a:rPr lang="th-TH" b="1" kern="0" spc="-2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รร.พจ</a:t>
            </a:r>
            <a:r>
              <a:rPr lang="th-TH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.ฯ แล้ว) – วิเคราะห์เป็นรายบุคคลที่ได้คะแนน  ≥ 3.51 จาก 5 คะแนน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- ความพึงพอใจของหน่วยต้นสังกัดที่มีต่อผู้สำเร็จการศึกษา (</a:t>
            </a:r>
            <a:r>
              <a:rPr lang="th-TH" b="1" kern="0" spc="-2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วทร</a:t>
            </a:r>
            <a:r>
              <a:rPr lang="th-TH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., </a:t>
            </a:r>
            <a:r>
              <a:rPr lang="th-TH" b="1" kern="0" spc="-2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รร.สธ</a:t>
            </a:r>
            <a:r>
              <a:rPr lang="th-TH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.ฯ, </a:t>
            </a:r>
            <a:r>
              <a:rPr lang="th-TH" b="1" kern="0" spc="-2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รร.ชต</a:t>
            </a:r>
            <a:r>
              <a:rPr lang="th-TH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.ฯ)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- ความพึงพอใจที่มีต่อการจัดการเรียนการสอน (</a:t>
            </a:r>
            <a:r>
              <a:rPr lang="th-TH" b="1" kern="0" spc="-2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วทร</a:t>
            </a:r>
            <a:r>
              <a:rPr lang="th-TH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., </a:t>
            </a:r>
            <a:r>
              <a:rPr lang="th-TH" b="1" kern="0" spc="-2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รร.สธ</a:t>
            </a:r>
            <a:r>
              <a:rPr lang="th-TH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.ฯ, </a:t>
            </a:r>
            <a:r>
              <a:rPr lang="th-TH" b="1" kern="0" spc="-2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รร.ชต</a:t>
            </a:r>
            <a:r>
              <a:rPr lang="th-TH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.ฯ)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2. วิเคราะห์จำนวนผู้สอบผ่านเกณฑ์ภาษาอังกฤษ </a:t>
            </a:r>
            <a:r>
              <a:rPr lang="en-US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CEFR</a:t>
            </a:r>
            <a:r>
              <a:rPr lang="th-TH" b="1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- ในระเบียบวาระที่ 4</a:t>
            </a:r>
          </a:p>
        </p:txBody>
      </p:sp>
    </p:spTree>
    <p:extLst>
      <p:ext uri="{BB962C8B-B14F-4D97-AF65-F5344CB8AC3E}">
        <p14:creationId xmlns:p14="http://schemas.microsoft.com/office/powerpoint/2010/main" val="2032981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1E5655-8F78-4135-BEE7-15661DDB526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8913A3DF-FE22-49E2-9F8F-C5F1408E4340}"/>
              </a:ext>
            </a:extLst>
          </p:cNvPr>
          <p:cNvSpPr/>
          <p:nvPr/>
        </p:nvSpPr>
        <p:spPr>
          <a:xfrm>
            <a:off x="107504" y="692696"/>
            <a:ext cx="8784976" cy="12779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  <a:defRPr/>
            </a:pPr>
            <a:r>
              <a:rPr lang="th-TH" sz="3600" b="1" spc="-10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แนวทางการดำเนินการพัฒนาคุณภาพการบริหารจัดการภาครัฐของ </a:t>
            </a:r>
            <a:r>
              <a:rPr lang="th-TH" sz="3600" b="1" spc="-10" dirty="0" err="1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นขต.ทร</a:t>
            </a:r>
            <a:r>
              <a:rPr lang="th-TH" sz="3600" b="1" spc="-10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.และหน่วยเฉพาะกิจ ประจำปี </a:t>
            </a:r>
            <a:r>
              <a:rPr lang="th-TH" sz="3600" b="1" spc="-10" dirty="0" err="1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งป</a:t>
            </a:r>
            <a:r>
              <a:rPr lang="th-TH" sz="3600" b="1" spc="-10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3848" y="263691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Link-No.2</a:t>
            </a:r>
            <a:endParaRPr lang="th-TH" sz="3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0718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BB17E5-B545-4CA0-94A3-AE23C011BF3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512862"/>
              </p:ext>
            </p:extLst>
          </p:nvPr>
        </p:nvGraphicFramePr>
        <p:xfrm>
          <a:off x="49852" y="764704"/>
          <a:ext cx="8986643" cy="6222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66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2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9007">
                <a:tc>
                  <a:txBody>
                    <a:bodyPr/>
                    <a:lstStyle/>
                    <a:p>
                      <a:pPr algn="ctr"/>
                      <a:r>
                        <a:rPr lang="th-TH" dirty="0" err="1">
                          <a:latin typeface="TH SarabunPSK" pitchFamily="34" charset="-34"/>
                          <a:cs typeface="TH SarabunPSK" pitchFamily="34" charset="-34"/>
                        </a:rPr>
                        <a:t>วดป</a:t>
                      </a:r>
                      <a:r>
                        <a:rPr lang="th-TH" dirty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itchFamily="34" charset="-34"/>
                          <a:cs typeface="TH SarabunPSK" pitchFamily="34" charset="-34"/>
                        </a:rPr>
                        <a:t>ผู้ปฏิบัติ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4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4 ก.พ.64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ประชุมครั้งที่ 1/</a:t>
                      </a:r>
                      <a:r>
                        <a:rPr lang="th-TH" sz="23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งป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.64 ติดตามผลดำเนินงานตามตัวชี้วัดในหมวด 7  ใน 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งป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.63 และพิจารณาตัวชี้วัดที่สำคัญในหมวด 7 ค่าเป้าหมาย คู่เทียบ และกำหนดผู้รับผิดชอบในแต่ละตัวชี้วัด ประจำปี </a:t>
                      </a:r>
                      <a:r>
                        <a:rPr lang="th-TH" sz="23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งป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.64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ทุกหมวด</a:t>
                      </a:r>
                      <a:endParaRPr lang="en-US" sz="23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และทุกหน่วย</a:t>
                      </a:r>
                      <a:endParaRPr lang="en-US" sz="23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9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15 ก.พ.64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th-TH" sz="2300" b="1" u="sng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เสนอขออนุมัติตัวชี้วัด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ที่สำคัญในหมวด 7 ค่าเป้าหมาย คู่เทียบ และผู้รับผิดชอบในแต่ละตัวชี้วัด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หมวด 7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4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จัดทำแบบรายงานผลการดำเนินงานของหมวด 7 ประจำปี </a:t>
                      </a:r>
                      <a:r>
                        <a:rPr lang="th-TH" sz="23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งป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.64          (</a:t>
                      </a:r>
                      <a:r>
                        <a:rPr lang="th-TH" sz="23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งป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.62 - </a:t>
                      </a:r>
                      <a:r>
                        <a:rPr lang="th-TH" sz="23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งป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.64)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นำข้อมูลเผยแพร่ขึ้นเว็บไซต์ </a:t>
                      </a:r>
                      <a:r>
                        <a:rPr lang="th-TH" sz="23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ยศ.ทร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25 ก.พ.64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u="sng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ส่งตัวชี้วัดที่สำคัญในหมวด 7 และค่าเป้าหมาย ให้ </a:t>
                      </a:r>
                      <a:r>
                        <a:rPr lang="th-TH" sz="2300" b="1" u="sng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อพคบ.ทร</a:t>
                      </a:r>
                      <a:r>
                        <a:rPr lang="th-TH" sz="2300" b="1" u="sng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  <a:endParaRPr lang="en-US" sz="2300" b="1" u="sng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หมวด 7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5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u="sng" dirty="0"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16 มี.ค.64</a:t>
                      </a:r>
                      <a:endParaRPr lang="en-US" sz="2300" b="1" u="sng" dirty="0">
                        <a:solidFill>
                          <a:srgbClr val="C000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u="sng" dirty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หมวดและหน่วยต่าง ๆ ส่งผลการดำเนินการตามตัวชี้วัด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ที่ตนรับผิดชอบ (ร่ายงานครั้งที่ </a:t>
                      </a:r>
                      <a:r>
                        <a:rPr lang="en-US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1) 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ให้หมวด 7 โดยตรง (</a:t>
                      </a:r>
                      <a:r>
                        <a:rPr lang="th-TH" sz="23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งป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.62 - </a:t>
                      </a:r>
                      <a:r>
                        <a:rPr lang="th-TH" sz="23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งป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.64) สำหรับ </a:t>
                      </a:r>
                      <a:r>
                        <a:rPr lang="th-TH" sz="23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งป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.64 ในเบื้องต้นใช้ข้อมูลเท่าที่มี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ทุกหมวด 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และทุกหน่วย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9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26 มี.ค.64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spc="-2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บันทึกข้อมูลผลลัพธ์หมวด 7 และส่งรายงานผลลัพธ์การดำเนินการของหมวด 7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ครั้งที่ 1 ให้ </a:t>
                      </a:r>
                      <a:r>
                        <a:rPr lang="th-TH" sz="23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อพคบ.ทร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 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หมวด 7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8913A3DF-FE22-49E2-9F8F-C5F1408E4340}"/>
              </a:ext>
            </a:extLst>
          </p:cNvPr>
          <p:cNvSpPr/>
          <p:nvPr/>
        </p:nvSpPr>
        <p:spPr>
          <a:xfrm>
            <a:off x="345581" y="137045"/>
            <a:ext cx="8784976" cy="5994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  <a:defRPr/>
            </a:pPr>
            <a:r>
              <a:rPr lang="th-TH" sz="3200" b="1" spc="-1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แผนดำเนินงานของหมวด 7 ประจำปี </a:t>
            </a:r>
            <a:r>
              <a:rPr lang="th-TH" sz="3200" b="1" spc="-1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งป</a:t>
            </a:r>
            <a:r>
              <a:rPr lang="th-TH" sz="3200" b="1" spc="-1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.64</a:t>
            </a:r>
          </a:p>
        </p:txBody>
      </p:sp>
    </p:spTree>
    <p:extLst>
      <p:ext uri="{BB962C8B-B14F-4D97-AF65-F5344CB8AC3E}">
        <p14:creationId xmlns:p14="http://schemas.microsoft.com/office/powerpoint/2010/main" val="2780371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BB17E5-B545-4CA0-94A3-AE23C011BF33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01/02/64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613F2-104A-4D25-9543-BE6C0E7E17C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060439"/>
              </p:ext>
            </p:extLst>
          </p:nvPr>
        </p:nvGraphicFramePr>
        <p:xfrm>
          <a:off x="107504" y="654861"/>
          <a:ext cx="8928991" cy="6258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2791">
                <a:tc>
                  <a:txBody>
                    <a:bodyPr/>
                    <a:lstStyle/>
                    <a:p>
                      <a:pPr algn="ctr"/>
                      <a:r>
                        <a:rPr lang="th-TH" dirty="0" err="1">
                          <a:latin typeface="TH SarabunPSK" pitchFamily="34" charset="-34"/>
                          <a:cs typeface="TH SarabunPSK" pitchFamily="34" charset="-34"/>
                        </a:rPr>
                        <a:t>วดป</a:t>
                      </a:r>
                      <a:r>
                        <a:rPr lang="th-TH" dirty="0"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itchFamily="34" charset="-34"/>
                          <a:cs typeface="TH SarabunPSK" pitchFamily="34" charset="-34"/>
                        </a:rPr>
                        <a:t>ผู้ปฏิบัติ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u="sng" dirty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มิ.ย.64</a:t>
                      </a:r>
                      <a:endParaRPr lang="en-US" sz="2000" b="1" u="sng" dirty="0">
                        <a:solidFill>
                          <a:srgbClr val="0000FF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2300" b="1" u="sng" dirty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หมวดและหน่วยต่าง ๆ ส่งผลการดำเนินการตามตัวชี้วัด ครั้งที่ </a:t>
                      </a:r>
                      <a:r>
                        <a:rPr lang="en-US" sz="2300" b="1" u="sng" dirty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(ก่อนรับตรวจประเมินจาก </a:t>
                      </a:r>
                      <a:r>
                        <a:rPr lang="th-TH" sz="23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อพค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บ.</a:t>
                      </a:r>
                      <a:r>
                        <a:rPr lang="th-TH" sz="23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ทร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.) 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ประชุมครั้งที่ 2/</a:t>
                      </a:r>
                      <a:r>
                        <a:rPr lang="th-TH" sz="23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งป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.64 ติดตามผลดำเนินงานตามตัวชี้วัดในหมวด 7  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u="sng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หมายเหตุ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en-US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: 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ถ้าข้อมูลมีรายละเอียดครบถ้วน งดประชุม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ทุกหมวด </a:t>
                      </a:r>
                      <a:endParaRPr lang="en-US" sz="23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และทุกหน่วย</a:t>
                      </a:r>
                      <a:endParaRPr lang="en-US" sz="23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วิเคราะห์ สรุปผล และจัดทำรายงานสำหรับใช้รับตรวจประเมินจาก </a:t>
                      </a:r>
                      <a:r>
                        <a:rPr lang="th-TH" sz="23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อพคบ.ทร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หมวด 7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มิ.ย. - ก.ค.64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รับการตรวจประเมินจาก </a:t>
                      </a:r>
                      <a:r>
                        <a:rPr lang="th-TH" sz="23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อพคบ.ทร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ทุกหมวด 7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8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u="sng" dirty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ส.ค.64</a:t>
                      </a:r>
                      <a:endParaRPr lang="en-US" sz="2000" b="1" u="sng" dirty="0">
                        <a:solidFill>
                          <a:srgbClr val="0000FF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2300" b="1" spc="-20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ติดตามผลดำเนินงานตามตัวชี้วัดในหมวด 7 (รอบ 12 เดือน)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300" b="1" u="sng" dirty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หมวดและหน่วยต่าง ๆ ส่งผลการดำเนินการตามตัวชี้วัด ครั้งที่ </a:t>
                      </a:r>
                      <a:r>
                        <a:rPr lang="en-US" sz="2300" b="1" u="sng" dirty="0"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ทุกหมวด   และทุกหน่วย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วิเคราะห์ สรุปผล และจัดทำรายงานผลลัพธ์การดำเนินการประจำปี </a:t>
                      </a:r>
                      <a:r>
                        <a:rPr lang="th-TH" sz="23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งป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.64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หมวด 7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36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 ก.ย.64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ส่งรายงานผลลัพธ์การดำเนินการของหมวด 7 ครั้งที่ 2 (รอบ 12 เดือน)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None/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ให้ </a:t>
                      </a:r>
                      <a:r>
                        <a:rPr lang="th-TH" sz="2300" b="1" dirty="0" err="1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อพคบ.ทร</a:t>
                      </a: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.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Char char=""/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แจกจ่ายรายงานผลลัพธ์การดำเนินการของหมวด 7 ให้ทุกหน่วยรับทราบ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/>
                        <a:buNone/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และนำไปใช้เป็นข้อมูลในการวางแผนพัฒนา/ปรับปรุง ต่อไป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หมวด 7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8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ก.ย.64</a:t>
                      </a:r>
                      <a:endParaRPr lang="en-US" sz="20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เก็บข้อมูลและหลักฐานเพิ่มเติม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หมวด 7</a:t>
                      </a:r>
                      <a:endParaRPr lang="en-US" sz="23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8913A3DF-FE22-49E2-9F8F-C5F1408E4340}"/>
              </a:ext>
            </a:extLst>
          </p:cNvPr>
          <p:cNvSpPr/>
          <p:nvPr/>
        </p:nvSpPr>
        <p:spPr>
          <a:xfrm>
            <a:off x="345581" y="137045"/>
            <a:ext cx="8784976" cy="5994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th-TH" sz="3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แผนดำเนินงานของหมวด 7 ประจำปี </a:t>
            </a:r>
            <a:r>
              <a:rPr kumimoji="0" lang="th-TH" sz="3200" b="1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งป</a:t>
            </a:r>
            <a:r>
              <a:rPr kumimoji="0" lang="th-TH" sz="3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.64</a:t>
            </a:r>
          </a:p>
        </p:txBody>
      </p:sp>
    </p:spTree>
    <p:extLst>
      <p:ext uri="{BB962C8B-B14F-4D97-AF65-F5344CB8AC3E}">
        <p14:creationId xmlns:p14="http://schemas.microsoft.com/office/powerpoint/2010/main" val="3758288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5D119A-CA10-4333-96EE-6EE35E11D4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195736" y="1052736"/>
            <a:ext cx="6768752" cy="295232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u="sng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3</a:t>
            </a:r>
            <a:r>
              <a:rPr lang="th-TH" sz="40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</a:t>
            </a:r>
            <a:br>
              <a:rPr lang="th-TH" sz="40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</a:b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ติดตามผลดำเนินงานตามตัวชี้วัด</a:t>
            </a:r>
            <a:b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ในหมวด 7  ประจำปี </a:t>
            </a:r>
            <a:r>
              <a:rPr lang="th-TH" sz="4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งป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.63</a:t>
            </a:r>
            <a:endParaRPr lang="fr-CA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34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E5655-8F78-4135-BEE7-15661DDB5265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01/02/64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4E4220E5-5A2A-4BA0-AAFD-3996906EE680}"/>
              </a:ext>
            </a:extLst>
          </p:cNvPr>
          <p:cNvSpPr/>
          <p:nvPr/>
        </p:nvSpPr>
        <p:spPr>
          <a:xfrm>
            <a:off x="827583" y="332656"/>
            <a:ext cx="7392527" cy="707886"/>
          </a:xfrm>
          <a:prstGeom prst="rect">
            <a:avLst/>
          </a:prstGeom>
          <a:ln>
            <a:solidFill>
              <a:srgbClr val="FF388C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ประเด็นที่ติดตาม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613F2-104A-4D25-9543-BE6C0E7E17C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569812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Link-No.3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268760"/>
            <a:ext cx="864096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ตัวชี้วัดที่มีผลลัพธ์ไม่ปกติ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ตัวชี้วัดที่ไม่มีผลลัพธ์ (เป็น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0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) หรือไม่มีความเคลื่อนไหว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ตัวชี้วัดที่ไม่ยังไม่ปรับข้อมูลให้เป็นปัจจุบัน (ไม่ 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update)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ตัวชี้วัดที่ต้องมีรายละเอียดประกอบ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th-TH" sz="3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5837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9DFC3C-6A28-48B9-9255-D9FD146972BC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t>01/02/64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4E4220E5-5A2A-4BA0-AAFD-3996906EE680}"/>
              </a:ext>
            </a:extLst>
          </p:cNvPr>
          <p:cNvSpPr/>
          <p:nvPr/>
        </p:nvSpPr>
        <p:spPr>
          <a:xfrm>
            <a:off x="888579" y="404664"/>
            <a:ext cx="7392527" cy="923330"/>
          </a:xfrm>
          <a:prstGeom prst="rect">
            <a:avLst/>
          </a:prstGeom>
          <a:ln>
            <a:solidFill>
              <a:srgbClr val="FF388C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หมวด </a:t>
            </a:r>
            <a:r>
              <a:rPr kumimoji="0" lang="en-US" sz="54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</a:t>
            </a:r>
            <a:r>
              <a:rPr kumimoji="0" lang="th-TH" sz="54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ผลลัพธ์การดำเนินการ</a:t>
            </a:r>
            <a:endParaRPr kumimoji="0" lang="th-TH" sz="5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617D66D9-D3DF-4838-964D-850CFC766966}"/>
              </a:ext>
            </a:extLst>
          </p:cNvPr>
          <p:cNvSpPr txBox="1"/>
          <p:nvPr/>
        </p:nvSpPr>
        <p:spPr>
          <a:xfrm>
            <a:off x="1724176" y="1905506"/>
            <a:ext cx="1296144" cy="34163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7.2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kern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ผลลัพธ์ด้าน</a:t>
            </a: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ผู้รับบริการ</a:t>
            </a:r>
            <a:r>
              <a:rPr kumimoji="0" lang="th-TH" sz="2400" b="1" i="0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และผู้มีส่วนได้ส่วนเสีย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2E34B27F-7E3C-4DB7-8576-06EEBA0084EA}"/>
              </a:ext>
            </a:extLst>
          </p:cNvPr>
          <p:cNvSpPr txBox="1"/>
          <p:nvPr/>
        </p:nvSpPr>
        <p:spPr>
          <a:xfrm>
            <a:off x="250826" y="1905506"/>
            <a:ext cx="1296837" cy="34163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7.1</a:t>
            </a: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</a:t>
            </a: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ด้านประสิทธิผล</a:t>
            </a: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และการบรรลุ</a:t>
            </a:r>
            <a:r>
              <a:rPr kumimoji="0" lang="th-TH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พันธ</a:t>
            </a: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กิจ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039E839A-67C1-4B8F-90EA-A7FC312C7054}"/>
              </a:ext>
            </a:extLst>
          </p:cNvPr>
          <p:cNvSpPr txBox="1"/>
          <p:nvPr/>
        </p:nvSpPr>
        <p:spPr>
          <a:xfrm>
            <a:off x="3196833" y="1905506"/>
            <a:ext cx="1224136" cy="34163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7.3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ผลลัพธ์ด้านบุคลากร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BA12461B-E137-4B41-8010-6559ECA15152}"/>
              </a:ext>
            </a:extLst>
          </p:cNvPr>
          <p:cNvSpPr txBox="1"/>
          <p:nvPr/>
        </p:nvSpPr>
        <p:spPr>
          <a:xfrm>
            <a:off x="4539175" y="1905506"/>
            <a:ext cx="1224136" cy="34163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7.4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ผลลัพธ์ด้านการนำองค์การและการกำกับดูแล</a:t>
            </a:r>
            <a:endParaRPr lang="th-TH" sz="2400" b="1" u="sng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6229895E-8FBD-4482-970F-4A3B86D4CB6F}"/>
              </a:ext>
            </a:extLst>
          </p:cNvPr>
          <p:cNvSpPr txBox="1"/>
          <p:nvPr/>
        </p:nvSpPr>
        <p:spPr>
          <a:xfrm>
            <a:off x="7458648" y="1905506"/>
            <a:ext cx="1224136" cy="34163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7.6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ผลลัพธ์ประสิทธิผลของกระบวนการและการจัดการเ</a:t>
            </a: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ครือข่าย</a:t>
            </a:r>
            <a:r>
              <a:rPr kumimoji="0" lang="th-TH" sz="2400" b="1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อุปทาน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747A5A7B-5DDB-4981-9CBC-B73CFCF83829}"/>
              </a:ext>
            </a:extLst>
          </p:cNvPr>
          <p:cNvSpPr txBox="1"/>
          <p:nvPr/>
        </p:nvSpPr>
        <p:spPr>
          <a:xfrm>
            <a:off x="6039194" y="1905506"/>
            <a:ext cx="1224136" cy="34163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7.5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ผลลัพธ์ด้านงบประมาณ การเงิน และการเติบโต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/>
              <a:pPr>
                <a:defRPr/>
              </a:pPr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68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1E5655-8F78-4135-BEE7-15661DDB526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4E4220E5-5A2A-4BA0-AAFD-3996906EE680}"/>
              </a:ext>
            </a:extLst>
          </p:cNvPr>
          <p:cNvSpPr/>
          <p:nvPr/>
        </p:nvSpPr>
        <p:spPr>
          <a:xfrm>
            <a:off x="971600" y="0"/>
            <a:ext cx="7392527" cy="7694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u="sng" dirty="0">
                <a:solidFill>
                  <a:schemeClr val="bg1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ระเบียบวาระการประชุม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7281D249-BB91-4F98-BC37-3CA1FD1B0CFD}"/>
              </a:ext>
            </a:extLst>
          </p:cNvPr>
          <p:cNvSpPr/>
          <p:nvPr/>
        </p:nvSpPr>
        <p:spPr>
          <a:xfrm>
            <a:off x="251520" y="931916"/>
            <a:ext cx="8646334" cy="54109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00430" algn="l"/>
                <a:tab pos="1260475" algn="l"/>
                <a:tab pos="1350645" algn="l"/>
                <a:tab pos="1710690" algn="l"/>
              </a:tabLst>
            </a:pPr>
            <a:r>
              <a:rPr lang="th-TH" sz="2700" b="1" u="sng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2700" b="1" u="sng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sz="27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700" b="1" spc="-20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เรื่องที่ประธานแจ้งให้ที่ประชุมทราบ</a:t>
            </a:r>
            <a:endParaRPr lang="en-US" sz="2700" b="1" dirty="0">
              <a:solidFill>
                <a:srgbClr val="0000FF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00430" algn="l"/>
                <a:tab pos="1260475" algn="l"/>
                <a:tab pos="1350645" algn="l"/>
                <a:tab pos="1710690" algn="l"/>
              </a:tabLst>
            </a:pPr>
            <a:r>
              <a:rPr lang="th-TH" sz="27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2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เลขานุการคณะทำงานย่อยหมวด 7 </a:t>
            </a:r>
            <a:r>
              <a:rPr lang="th-TH" sz="27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ชี้แจงแนวทางการดำเนินงาน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7 </a:t>
            </a:r>
            <a:r>
              <a:rPr lang="th-TH" sz="27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th-TH" sz="27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งป</a:t>
            </a:r>
            <a:r>
              <a:rPr lang="th-TH" sz="27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.64</a:t>
            </a:r>
            <a:endParaRPr lang="en-US" sz="27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00430" algn="l"/>
                <a:tab pos="1260475" algn="l"/>
                <a:tab pos="1350645" algn="l"/>
                <a:tab pos="1710690" algn="l"/>
              </a:tabLst>
            </a:pPr>
            <a:r>
              <a:rPr lang="th-TH" sz="2700" b="1" u="sng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ระเบียบวาระที่ 3</a:t>
            </a:r>
            <a:r>
              <a:rPr lang="th-TH" sz="27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700" b="1" spc="-20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ติดตามผลดำเนินงานตามตัวชี้วัดที่สำคัญในหมวด 7 ของ ยศ.</a:t>
            </a:r>
            <a:r>
              <a:rPr lang="th-TH" sz="2700" b="1" spc="-20" dirty="0" err="1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2700" b="1" spc="-20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ใน </a:t>
            </a:r>
            <a:r>
              <a:rPr lang="th-TH" sz="2700" b="1" spc="-20" dirty="0" err="1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งป</a:t>
            </a:r>
            <a:r>
              <a:rPr lang="th-TH" sz="2700" b="1" spc="-20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.63 </a:t>
            </a:r>
            <a:r>
              <a:rPr lang="th-TH" sz="27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(หมวด </a:t>
            </a:r>
            <a:r>
              <a:rPr lang="en-US" sz="27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P, </a:t>
            </a:r>
            <a:r>
              <a:rPr lang="th-TH" sz="27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หมวด 1-3,5-6 นำเสนอผลลัพธ์การดำเนินการตามตัวชี้วัดในหมวด 7 ในส่วนที่ตนรับผิดชอบ </a:t>
            </a:r>
            <a:r>
              <a:rPr lang="th-TH" sz="2700" b="1" spc="-2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งป</a:t>
            </a:r>
            <a:r>
              <a:rPr lang="th-TH" sz="27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.61-63 </a:t>
            </a:r>
            <a:r>
              <a:rPr lang="th-TH" sz="2700" b="1" spc="-20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เพิ่มเติมหรือปรับแก้ไข</a:t>
            </a:r>
            <a:r>
              <a:rPr lang="th-TH" sz="27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จากข้อมูลเดิมที่เคยรายงานไว้ก่อนหน้านั้น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00430" algn="l"/>
                <a:tab pos="1260475" algn="l"/>
                <a:tab pos="1350645" algn="l"/>
                <a:tab pos="1710690" algn="l"/>
              </a:tabLst>
            </a:pPr>
            <a:r>
              <a:rPr lang="th-TH" sz="2700" b="1" spc="-20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(ติดตามผลดำเนินงานในตัวชี้วัดที่ผิดปกติ, ไม่มีความเคลื่อนไหว และยังไม่ได้ </a:t>
            </a:r>
            <a:r>
              <a:rPr lang="en-US" sz="2700" b="1" spc="-20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update </a:t>
            </a:r>
            <a:r>
              <a:rPr lang="th-TH" sz="2700" b="1" spc="-20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ข้อมูล)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00430" algn="l"/>
                <a:tab pos="1260475" algn="l"/>
                <a:tab pos="1350645" algn="l"/>
                <a:tab pos="1710690" algn="l"/>
              </a:tabLst>
            </a:pPr>
            <a:r>
              <a:rPr lang="th-TH" sz="2700" b="1" u="sng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ระเบียบวาระที่ 4</a:t>
            </a:r>
            <a:r>
              <a:rPr lang="th-TH" sz="27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คณะทำงานย่อยในแต่ละหมวด ผู้แทนกองต่าง ๆ ใน บก.</a:t>
            </a:r>
            <a:r>
              <a:rPr lang="th-TH" sz="2700" b="1" spc="-2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ยศ.ทร</a:t>
            </a:r>
            <a:r>
              <a:rPr lang="th-TH" sz="27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นขต.</a:t>
            </a:r>
            <a:r>
              <a:rPr lang="th-TH" sz="2700" b="1" spc="-2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ยศ.ทร</a:t>
            </a:r>
            <a:r>
              <a:rPr lang="th-TH" sz="27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th-TH" sz="2700" b="1" spc="-2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ฝสธ</a:t>
            </a:r>
            <a:r>
              <a:rPr lang="th-TH" sz="27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2700" b="1" spc="-2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ยศ.ทร</a:t>
            </a:r>
            <a:r>
              <a:rPr lang="th-TH" sz="27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th-TH" sz="2700" b="1" spc="-2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ผช</a:t>
            </a:r>
            <a:r>
              <a:rPr lang="th-TH" sz="27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2700" b="1" spc="-2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นกร</a:t>
            </a:r>
            <a:r>
              <a:rPr lang="th-TH" sz="27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2700" b="1" spc="-2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ยศ.ทร</a:t>
            </a:r>
            <a:r>
              <a:rPr lang="th-TH" sz="27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นายทหารพยาบาล บก.ยศ.</a:t>
            </a:r>
            <a:r>
              <a:rPr lang="th-TH" sz="2700" b="1" spc="-2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27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 และคณะกรรมการดำเนินการจัดการความรู้ ยศ.</a:t>
            </a:r>
            <a:r>
              <a:rPr lang="th-TH" sz="2700" b="1" spc="-2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27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 </a:t>
            </a:r>
            <a:r>
              <a:rPr lang="th-TH" sz="2700" b="1" spc="-20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ทบทวน/พิจารณา (ร่าง) ตัวชี้วัดที่สำคัญของ </a:t>
            </a:r>
            <a:r>
              <a:rPr lang="th-TH" sz="2700" b="1" spc="-20" dirty="0" err="1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ยศ.ทร</a:t>
            </a:r>
            <a:r>
              <a:rPr lang="th-TH" sz="2700" b="1" spc="-20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ประจำปี </a:t>
            </a:r>
            <a:r>
              <a:rPr lang="th-TH" sz="2700" b="1" spc="-20" dirty="0" err="1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งป</a:t>
            </a:r>
            <a:r>
              <a:rPr lang="th-TH" sz="2700" b="1" spc="-20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.64 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900430" algn="l"/>
                <a:tab pos="1260475" algn="l"/>
                <a:tab pos="1350645" algn="l"/>
                <a:tab pos="1710690" algn="l"/>
              </a:tabLst>
            </a:pPr>
            <a:r>
              <a:rPr lang="th-TH" sz="2700" b="1" u="sng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2700" b="1" u="sng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</a:t>
            </a:r>
            <a:r>
              <a:rPr lang="th-TH" sz="2700" b="1" spc="-2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700" b="1" spc="-20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เรื่องอื่น ๆ </a:t>
            </a:r>
            <a:endParaRPr lang="en-US" sz="2700" b="1" dirty="0">
              <a:solidFill>
                <a:srgbClr val="0000FF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1065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D119A-CA10-4333-96EE-6EE35E11D482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01/02/64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613F2-104A-4D25-9543-BE6C0E7E17C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45013439-2E9E-4A7D-BC89-405908E80294}"/>
              </a:ext>
            </a:extLst>
          </p:cNvPr>
          <p:cNvSpPr txBox="1"/>
          <p:nvPr/>
        </p:nvSpPr>
        <p:spPr>
          <a:xfrm>
            <a:off x="2771800" y="332656"/>
            <a:ext cx="579762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7.2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ผลลัพธ์ด้านผู้รับบริการและผู้มีส่วนได้ส่วนเสีย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D61AC59A-82FB-4AD4-8503-B455ACADFDB6}"/>
              </a:ext>
            </a:extLst>
          </p:cNvPr>
          <p:cNvSpPr/>
          <p:nvPr/>
        </p:nvSpPr>
        <p:spPr>
          <a:xfrm>
            <a:off x="2134072" y="1412776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3.2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ร้อยละของจำนวนผู้สำเร็จการฝึกอบรมที่มีผลประเมินความพึงพอใจจากหน่วยต้นสังกัดในระดับมากขึ้นไป </a:t>
            </a: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(หลักสูตรนาวิน)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6B007D39-0405-4523-9A86-CCCF93B5E3A9}"/>
              </a:ext>
            </a:extLst>
          </p:cNvPr>
          <p:cNvSpPr/>
          <p:nvPr/>
        </p:nvSpPr>
        <p:spPr>
          <a:xfrm>
            <a:off x="2134072" y="3136612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4.3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ร้อยละของจำนวนข้อร้องเรียนที่มีการจัดการแล้วเสร็จ 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0495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D119A-CA10-4333-96EE-6EE35E11D482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01/02/64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613F2-104A-4D25-9543-BE6C0E7E17C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45013439-2E9E-4A7D-BC89-405908E80294}"/>
              </a:ext>
            </a:extLst>
          </p:cNvPr>
          <p:cNvSpPr txBox="1"/>
          <p:nvPr/>
        </p:nvSpPr>
        <p:spPr>
          <a:xfrm>
            <a:off x="2771800" y="332656"/>
            <a:ext cx="579762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7.3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ผลลัพธ์ด้านการพัฒนาบุคลากร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D61AC59A-82FB-4AD4-8503-B455ACADFDB6}"/>
              </a:ext>
            </a:extLst>
          </p:cNvPr>
          <p:cNvSpPr/>
          <p:nvPr/>
        </p:nvSpPr>
        <p:spPr>
          <a:xfrm>
            <a:off x="2134072" y="1412776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5.1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ร้อยละของจำนวนกำลังพลที่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ได้รับ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การบรรจุ จำแนกตามกลุ่มชั้นยศ 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(พลทหาร)</a:t>
            </a:r>
          </a:p>
        </p:txBody>
      </p:sp>
    </p:spTree>
    <p:extLst>
      <p:ext uri="{BB962C8B-B14F-4D97-AF65-F5344CB8AC3E}">
        <p14:creationId xmlns:p14="http://schemas.microsoft.com/office/powerpoint/2010/main" val="948759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D119A-CA10-4333-96EE-6EE35E11D482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01/02/64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613F2-104A-4D25-9543-BE6C0E7E17C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45013439-2E9E-4A7D-BC89-405908E80294}"/>
              </a:ext>
            </a:extLst>
          </p:cNvPr>
          <p:cNvSpPr txBox="1"/>
          <p:nvPr/>
        </p:nvSpPr>
        <p:spPr>
          <a:xfrm>
            <a:off x="2771800" y="332656"/>
            <a:ext cx="579762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7.4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ผลลัพธ์ด้านการนำองค์การและการกำกับดูแล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D61AC59A-82FB-4AD4-8503-B455ACADFDB6}"/>
              </a:ext>
            </a:extLst>
          </p:cNvPr>
          <p:cNvSpPr/>
          <p:nvPr/>
        </p:nvSpPr>
        <p:spPr>
          <a:xfrm>
            <a:off x="2132013" y="1257728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9.1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ร้อยละของจำนวนวิธีการสื่อสารในการถ่ายทอกวิสัยทัศน์และค่านิยมสู่การปฏิบัติในลักษณะของ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ทิศทาง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7805B7F4-A9E5-43E7-AC58-CF4952A16025}"/>
              </a:ext>
            </a:extLst>
          </p:cNvPr>
          <p:cNvSpPr/>
          <p:nvPr/>
        </p:nvSpPr>
        <p:spPr>
          <a:xfrm>
            <a:off x="2132013" y="2328159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9.3 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จำนวนรางวัลที่ได้รับ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B56CE200-265F-47F4-A75F-FC3253D30898}"/>
              </a:ext>
            </a:extLst>
          </p:cNvPr>
          <p:cNvSpPr/>
          <p:nvPr/>
        </p:nvSpPr>
        <p:spPr>
          <a:xfrm>
            <a:off x="2114136" y="3042429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9.5 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จำนวนองค์/หน่วยงานที่เข้าร่วมกิจกรรม/ขอศึกษาดูงานแลกเปลี่ยนเรียนรู้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986256AB-6875-4C90-980B-B3C62C4716D1}"/>
              </a:ext>
            </a:extLst>
          </p:cNvPr>
          <p:cNvSpPr/>
          <p:nvPr/>
        </p:nvSpPr>
        <p:spPr>
          <a:xfrm>
            <a:off x="2163563" y="4082765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9.6 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จำนวนผลงาน-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Best practice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ที่ส่งประกวดและได้รับรางวัล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xmlns="" id="{5CBD3B9A-51EA-4757-81E2-51F75283AB12}"/>
              </a:ext>
            </a:extLst>
          </p:cNvPr>
          <p:cNvSpPr/>
          <p:nvPr/>
        </p:nvSpPr>
        <p:spPr>
          <a:xfrm>
            <a:off x="2143114" y="482713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9.7 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จำนวนบุคลากรที่ได้รับรางวัล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4506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D119A-CA10-4333-96EE-6EE35E11D482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01/02/64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613F2-104A-4D25-9543-BE6C0E7E17C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45013439-2E9E-4A7D-BC89-405908E80294}"/>
              </a:ext>
            </a:extLst>
          </p:cNvPr>
          <p:cNvSpPr txBox="1"/>
          <p:nvPr/>
        </p:nvSpPr>
        <p:spPr>
          <a:xfrm>
            <a:off x="2339751" y="332656"/>
            <a:ext cx="637653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7.6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ผลลัพธ์ด้านประสิทธิผลของกระบวนการและ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การจัดการเครือข่ายอุปทาน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D61AC59A-82FB-4AD4-8503-B455ACADFDB6}"/>
              </a:ext>
            </a:extLst>
          </p:cNvPr>
          <p:cNvSpPr/>
          <p:nvPr/>
        </p:nvSpPr>
        <p:spPr>
          <a:xfrm>
            <a:off x="2320937" y="1484784"/>
            <a:ext cx="71287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16.1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ร้อยละของจำนวนตัวชี้วัดในกระบวนการหลักที่ดำเนินการบรรลุ</a:t>
            </a:r>
          </a:p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16.2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ร้อยละของจำนวนตัวชี้วัดในกระบวนการสนับสนุนที่ดำเนินการบรรลุ</a:t>
            </a:r>
          </a:p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16.3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ร้อยละของจำนวนผลงาน/นวัตกรรม/สิ่งประดิษฐ์/สื่อการสอน/บทความ/งานวิจัย ที่นำไปใช้เกิดประโยชน์ฯ หรือเผยแพร่</a:t>
            </a:r>
          </a:p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16.4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จำนวนกระบวนการที่มีการปรับปรุงการทำงาน โดยการลดต้นทุนค่าใช้จ่าย</a:t>
            </a:r>
          </a:p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16.5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จำนวนกระบวนการที่มีการปรับปรุงการทำงาน โดยการใช้เทคโนโลยีดิจิทัล</a:t>
            </a:r>
          </a:p>
          <a:p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16.6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จำนวนหน่วยที่มีการปรับปรุงกระบวนการทำงาน  โดยการใช้เทคโนโลยีดิจิทัลมาใช้ให้เกิดประโยชน์ </a:t>
            </a:r>
          </a:p>
          <a:p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8022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D119A-CA10-4333-96EE-6EE35E11D482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01/02/64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613F2-104A-4D25-9543-BE6C0E7E17C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45013439-2E9E-4A7D-BC89-405908E80294}"/>
              </a:ext>
            </a:extLst>
          </p:cNvPr>
          <p:cNvSpPr txBox="1"/>
          <p:nvPr/>
        </p:nvSpPr>
        <p:spPr>
          <a:xfrm>
            <a:off x="2339751" y="332656"/>
            <a:ext cx="637653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7.6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ผลลัพธ์ด้านประสิทธิผลของกระบวนการและ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การจัดการเครือข่ายอุปทาน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D61AC59A-82FB-4AD4-8503-B455ACADFDB6}"/>
              </a:ext>
            </a:extLst>
          </p:cNvPr>
          <p:cNvSpPr/>
          <p:nvPr/>
        </p:nvSpPr>
        <p:spPr>
          <a:xfrm>
            <a:off x="2320937" y="1484784"/>
            <a:ext cx="68230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17.1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จำนวนครั้งในการจัดอบรมหรือฝึกซ้อมแผนบริหารความต่อเนื่องในสภาวะวิกฤต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17.2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จำนวนครั้งในการจัดอบรมหรือฝึกซ้อมการช่วยชีวิตแบบกู้ชีพ (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CPR)</a:t>
            </a:r>
          </a:p>
          <a:p>
            <a:pPr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18.1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จำนวนครั้งในการประชุมเพื่อรับฟังความคิดเห็นของผู้รับบริการ   ผู้มีส่วนได้ส่วนเสีย และผู้ส่งมอบปัจจัย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544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5D119A-CA10-4333-96EE-6EE35E11D4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195736" y="1052736"/>
            <a:ext cx="6768752" cy="295232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u="sng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4</a:t>
            </a:r>
            <a:r>
              <a:rPr lang="th-TH" sz="40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</a:t>
            </a:r>
            <a:br>
              <a:rPr lang="th-TH" sz="40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</a:b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ทบทวน/พิจารณาตัวชี้วัดที่สำคัญ</a:t>
            </a:r>
            <a:b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ในหมวด 7  ประจำปี </a:t>
            </a:r>
            <a:r>
              <a:rPr lang="th-TH" sz="4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งป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.64</a:t>
            </a:r>
            <a:b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(พร้อมกำหนดค่าเป้าหมาย คู่เทียบ และผู้รับผิดชอบ)</a:t>
            </a:r>
            <a:endParaRPr lang="fr-CA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501317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Link-No.4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2300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5D119A-CA10-4333-96EE-6EE35E11D4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xmlns="" id="{7A8774A2-5750-4497-A51C-225170F5C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872716"/>
            <a:ext cx="6552728" cy="511256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ทบทวนความเหมาะสมของตัวชี้วัด/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ค่าเป้าหมาย ใน งป.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th-TH" sz="4000" b="1" kern="0" noProof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เพิ่มตัวชี้วัดให้ครอบคลุม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h-TH" sz="4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ยกเลิกตัวชี้วัดที่ไม่สะท้อนความสำเร็จ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th-TH" sz="4000" b="1" kern="0" noProof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ปรับเพิ่ม/ลดค่าเป้าหมาย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th-TH" sz="40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กำหนดผู้รับผิดชอบใน</a:t>
            </a:r>
            <a:r>
              <a:rPr lang="th-TH" sz="4000" b="1" kern="0" noProof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629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5D119A-CA10-4333-96EE-6EE35E11D4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195736" y="1052736"/>
            <a:ext cx="6768752" cy="295232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u="sng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ระเบียบวาระที่ 5</a:t>
            </a:r>
            <a:r>
              <a:rPr lang="th-TH" sz="40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</a:t>
            </a:r>
            <a:br>
              <a:rPr lang="th-TH" sz="40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</a:b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เรื่องอื่น ๆ</a:t>
            </a:r>
            <a:endParaRPr lang="fr-CA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26CB91-BC92-4252-A565-1F24151B64E6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01/02/64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4E4220E5-5A2A-4BA0-AAFD-3996906EE680}"/>
              </a:ext>
            </a:extLst>
          </p:cNvPr>
          <p:cNvSpPr/>
          <p:nvPr/>
        </p:nvSpPr>
        <p:spPr>
          <a:xfrm>
            <a:off x="778732" y="37806"/>
            <a:ext cx="7104495" cy="830997"/>
          </a:xfrm>
          <a:prstGeom prst="rect">
            <a:avLst/>
          </a:prstGeom>
          <a:ln>
            <a:solidFill>
              <a:srgbClr val="FF388C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การติดต่อประสานงานกับหมวด </a:t>
            </a:r>
            <a:r>
              <a:rPr kumimoji="0" lang="en-US" sz="48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</a:t>
            </a:r>
            <a:endParaRPr kumimoji="0" lang="th-TH" sz="4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613F2-104A-4D25-9543-BE6C0E7E17C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4E4220E5-5A2A-4BA0-AAFD-3996906EE680}"/>
              </a:ext>
            </a:extLst>
          </p:cNvPr>
          <p:cNvSpPr/>
          <p:nvPr/>
        </p:nvSpPr>
        <p:spPr>
          <a:xfrm>
            <a:off x="141427" y="870967"/>
            <a:ext cx="8784976" cy="5386090"/>
          </a:xfrm>
          <a:prstGeom prst="rect">
            <a:avLst/>
          </a:prstGeom>
          <a:solidFill>
            <a:schemeClr val="bg1"/>
          </a:solidFill>
          <a:ln>
            <a:solidFill>
              <a:srgbClr val="FF388C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3600" b="1" i="0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เลขานุการหมวด </a:t>
            </a:r>
            <a:r>
              <a:rPr kumimoji="0" lang="en-US" sz="3600" b="1" i="0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 </a:t>
            </a:r>
            <a:r>
              <a:rPr kumimoji="0" lang="th-TH" sz="3600" b="1" i="0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น.อ.หญิง ชมภู  พัฒนพง</a:t>
            </a:r>
            <a:r>
              <a:rPr kumimoji="0" lang="th-TH" sz="3600" b="1" i="0" strike="noStrike" kern="0" cap="none" spc="-2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ษ์</a:t>
            </a:r>
            <a:r>
              <a:rPr kumimoji="0" lang="th-TH" sz="3600" b="1" i="0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</a:t>
            </a:r>
            <a:r>
              <a:rPr kumimoji="0" lang="th-TH" sz="3600" b="1" i="0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ห้อง </a:t>
            </a:r>
            <a:r>
              <a:rPr kumimoji="0" lang="th-TH" sz="3600" b="1" i="0" strike="noStrike" kern="0" cap="none" spc="-2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นป</a:t>
            </a:r>
            <a:r>
              <a:rPr kumimoji="0" lang="th-TH" sz="3600" b="1" i="0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ก.ฯชั้น </a:t>
            </a:r>
            <a:r>
              <a:rPr kumimoji="0" lang="en-US" sz="3600" b="1" i="0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 </a:t>
            </a:r>
            <a:r>
              <a:rPr kumimoji="0" lang="th-TH" sz="3600" b="1" i="0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ยศ.</a:t>
            </a:r>
            <a:r>
              <a:rPr kumimoji="0" lang="th-TH" sz="3600" b="1" i="0" strike="noStrike" kern="0" cap="none" spc="-2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kumimoji="0" lang="th-TH" sz="3600" b="1" i="0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โทร. </a:t>
            </a:r>
            <a:r>
              <a:rPr lang="en-US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53659, 089-0354807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อีเมล์ </a:t>
            </a:r>
            <a:r>
              <a:rPr lang="en-US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chompoo_phattanapong@yahoo.co.th   </a:t>
            </a:r>
            <a:endParaRPr lang="th-TH" sz="3600" b="1" kern="0" spc="-2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ดาวน์โหลดข้อมูล ได้ที่ระบบเว็บ</a:t>
            </a:r>
            <a:r>
              <a:rPr lang="th-TH" sz="3600" b="1" kern="0" spc="-2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อินเตอร์เนต</a:t>
            </a:r>
            <a:r>
              <a:rPr lang="th-TH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ยศ.</a:t>
            </a:r>
            <a:r>
              <a:rPr lang="th-TH" sz="3600" b="1" kern="0" spc="-2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en-US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PMQA : </a:t>
            </a:r>
            <a:r>
              <a:rPr lang="th-TH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หมวด </a:t>
            </a:r>
            <a:r>
              <a:rPr lang="en-US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 : </a:t>
            </a:r>
            <a:r>
              <a:rPr lang="en-US" sz="3600" b="1" kern="0" spc="-2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website </a:t>
            </a:r>
            <a:r>
              <a:rPr lang="en-US" sz="3600" b="1" kern="0" spc="-2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3600" b="1" kern="0" spc="-2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หัวข้อประชาสัมพันธ์</a:t>
            </a:r>
            <a:endParaRPr lang="en-US" sz="3600" b="1" kern="0" spc="-2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เข้าไลน์กลุ่ม หมวด </a:t>
            </a:r>
            <a:r>
              <a:rPr lang="en-US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 </a:t>
            </a:r>
            <a:r>
              <a:rPr lang="th-TH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หรือ </a:t>
            </a:r>
            <a:r>
              <a:rPr lang="en-US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PMQA </a:t>
            </a:r>
            <a:r>
              <a:rPr lang="th-TH" sz="3600" b="1" kern="0" spc="-2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ยศ.ทร</a:t>
            </a:r>
            <a:r>
              <a:rPr lang="th-TH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endParaRPr lang="th-TH" sz="3600" b="1" kern="0" spc="-2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h-TH" sz="3600" b="1" kern="0" spc="-2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th-TH" sz="2000" b="1" u="sng" kern="0" spc="-2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3600" b="1" u="sng" kern="0" spc="-2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9" name="รูปภาพ 8" descr="C:\Users\pink\Downloads\QR code  หมวด 7 ยศ.ทร.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22" y="4149080"/>
            <a:ext cx="2087090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0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26CB91-BC92-4252-A565-1F24151B64E6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01/02/64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4E4220E5-5A2A-4BA0-AAFD-3996906EE680}"/>
              </a:ext>
            </a:extLst>
          </p:cNvPr>
          <p:cNvSpPr/>
          <p:nvPr/>
        </p:nvSpPr>
        <p:spPr>
          <a:xfrm>
            <a:off x="-108520" y="293747"/>
            <a:ext cx="9145016" cy="769441"/>
          </a:xfrm>
          <a:prstGeom prst="rect">
            <a:avLst/>
          </a:prstGeom>
          <a:ln>
            <a:solidFill>
              <a:srgbClr val="FF388C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การรายงานผลดำเนินงานตามตัวชี้วัดในหมวด </a:t>
            </a:r>
            <a:r>
              <a:rPr kumimoji="0" lang="en-US" sz="44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 </a:t>
            </a:r>
            <a:r>
              <a:rPr kumimoji="0" lang="th-TH" sz="44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งป.</a:t>
            </a:r>
            <a:r>
              <a:rPr kumimoji="0" lang="en-US" sz="44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64</a:t>
            </a:r>
            <a:endParaRPr kumimoji="0" lang="th-TH" sz="4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613F2-104A-4D25-9543-BE6C0E7E17C3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4E4220E5-5A2A-4BA0-AAFD-3996906EE680}"/>
              </a:ext>
            </a:extLst>
          </p:cNvPr>
          <p:cNvSpPr/>
          <p:nvPr/>
        </p:nvSpPr>
        <p:spPr>
          <a:xfrm>
            <a:off x="107504" y="1124744"/>
            <a:ext cx="8928992" cy="4524315"/>
          </a:xfrm>
          <a:prstGeom prst="rect">
            <a:avLst/>
          </a:prstGeom>
          <a:solidFill>
            <a:schemeClr val="bg1"/>
          </a:solidFill>
          <a:ln>
            <a:solidFill>
              <a:srgbClr val="FF388C">
                <a:lumMod val="60000"/>
                <a:lumOff val="40000"/>
              </a:srgbClr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3600" b="1" i="0" u="none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ส่ง</a:t>
            </a:r>
            <a:r>
              <a:rPr kumimoji="0" lang="th-TH" sz="3600" b="1" i="0" u="sng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ข้อมูลให้เลขานุการหมวด </a:t>
            </a:r>
            <a:r>
              <a:rPr kumimoji="0" lang="en-US" sz="3600" b="1" i="0" u="sng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 </a:t>
            </a:r>
            <a:r>
              <a:rPr kumimoji="0" lang="th-TH" sz="3600" b="1" i="0" u="sng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โดยตรง</a:t>
            </a:r>
            <a:r>
              <a:rPr kumimoji="0" lang="th-TH" sz="3600" b="1" i="0" u="none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ไม่ต้องผ่านหมวดต่าง ๆ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3600" b="1" i="0" u="none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หน่วยต่าง ๆ  ส่งข้อมูลผลดำเนินงานตามตัวชี้วัดในหมวด </a:t>
            </a:r>
            <a:r>
              <a:rPr kumimoji="0" lang="en-US" sz="3600" b="1" i="0" u="none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 </a:t>
            </a:r>
            <a:r>
              <a:rPr kumimoji="0" lang="th-TH" sz="3600" b="1" i="0" u="none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 </a:t>
            </a:r>
            <a:r>
              <a:rPr lang="en-US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 </a:t>
            </a:r>
            <a:r>
              <a:rPr lang="th-TH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ครั้ง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3600" b="1" i="0" u="none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-  ครั้งที่  </a:t>
            </a:r>
            <a:r>
              <a:rPr kumimoji="0" lang="en-US" sz="3600" b="1" i="0" u="none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  </a:t>
            </a:r>
            <a:r>
              <a:rPr kumimoji="0" lang="th-TH" sz="3600" b="1" i="0" u="none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 </a:t>
            </a:r>
            <a:r>
              <a:rPr kumimoji="0" lang="en-US" sz="3600" b="1" i="0" u="none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16 </a:t>
            </a:r>
            <a:r>
              <a:rPr kumimoji="0" lang="th-TH" sz="3600" b="1" i="0" u="none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มี.ค.</a:t>
            </a:r>
            <a:r>
              <a:rPr kumimoji="0" lang="en-US" sz="3600" b="1" i="0" u="none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64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th-TH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-  ครั้งที่  </a:t>
            </a:r>
            <a:r>
              <a:rPr lang="en-US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   </a:t>
            </a:r>
            <a:r>
              <a:rPr lang="th-TH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 </a:t>
            </a:r>
            <a:r>
              <a:rPr lang="en-US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24 </a:t>
            </a:r>
            <a:r>
              <a:rPr lang="th-TH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พ.ค.</a:t>
            </a:r>
            <a:r>
              <a:rPr lang="en-US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64</a:t>
            </a:r>
            <a:endParaRPr kumimoji="0" lang="en-US" sz="3600" b="1" i="0" u="none" strike="noStrike" kern="0" cap="none" spc="-2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-  ครั้งที่  </a:t>
            </a:r>
            <a:r>
              <a:rPr lang="en-US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   </a:t>
            </a:r>
            <a:r>
              <a:rPr lang="th-TH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 </a:t>
            </a:r>
            <a:r>
              <a:rPr lang="en-US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17 </a:t>
            </a:r>
            <a:r>
              <a:rPr lang="th-TH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ส.ค.</a:t>
            </a:r>
            <a:r>
              <a:rPr lang="en-US" sz="3600" b="1" kern="0" spc="-2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64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th-TH" sz="3600" b="1" i="0" u="none" strike="noStrike" kern="0" cap="none" spc="-2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3600" b="1" i="0" u="sng" strike="noStrike" kern="0" cap="none" spc="-2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95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5D119A-CA10-4333-96EE-6EE35E11D4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411760" y="1484784"/>
            <a:ext cx="6120680" cy="237626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1 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เรื่องที่ประธานแจ้งให้ที่ประชุมทราบ</a:t>
            </a:r>
            <a:b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fr-CA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18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04E209-F0DB-46A6-A579-E1672567709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755576" y="1385161"/>
            <a:ext cx="7776864" cy="302433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411760" y="2217643"/>
            <a:ext cx="4824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7200" b="1" dirty="0">
                <a:solidFill>
                  <a:srgbClr val="000008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ตอบข้อซักถาม</a:t>
            </a:r>
          </a:p>
        </p:txBody>
      </p:sp>
      <p:pic>
        <p:nvPicPr>
          <p:cNvPr id="15" name="Picture 5" descr="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5200650"/>
            <a:ext cx="18700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/>
              <a:pPr>
                <a:defRPr/>
              </a:pPr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300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1E5655-8F78-4135-BEE7-15661DDB526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xmlns="" id="{8913A3DF-FE22-49E2-9F8F-C5F1408E4340}"/>
              </a:ext>
            </a:extLst>
          </p:cNvPr>
          <p:cNvSpPr/>
          <p:nvPr/>
        </p:nvSpPr>
        <p:spPr>
          <a:xfrm>
            <a:off x="251520" y="404664"/>
            <a:ext cx="8784976" cy="61515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540385" algn="l"/>
              </a:tabLst>
              <a:defRPr/>
            </a:pPr>
            <a:r>
              <a:rPr lang="th-TH"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วัตถุประสงค์ของการประชุม 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  <a:defRPr/>
            </a:pPr>
            <a:r>
              <a:rPr lang="th-TH" b="1" spc="-1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เพื่อ</a:t>
            </a:r>
            <a:r>
              <a:rPr lang="th-TH" b="1" u="sng" spc="-1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ติดตามความก้าวหน้าผลการดำเนินงานตามตัวชี้วัดในหมวด 7ฯ ของ </a:t>
            </a:r>
            <a:r>
              <a:rPr lang="th-TH" b="1" u="sng" spc="-1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งป</a:t>
            </a:r>
            <a:r>
              <a:rPr lang="th-TH" b="1" u="sng" spc="-1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.63 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  <a:defRPr/>
            </a:pPr>
            <a:r>
              <a:rPr lang="th-TH" b="1" spc="-1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ที่ผ่านมาในส่วนที่ยังไม่เรียบร้อย  และบางตัวชี้วัดที่ยังไม่มีข้อมูล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  <a:defRPr/>
            </a:pPr>
            <a:r>
              <a:rPr lang="th-TH" b="1" spc="-1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ซึ่งเลขานุการหมวด 7 จะได้ทำการวิเคราะห์สรุปผลรายงานให้ </a:t>
            </a:r>
            <a:r>
              <a:rPr lang="th-TH" b="1" spc="-1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อพคบ.ทร</a:t>
            </a:r>
            <a:r>
              <a:rPr lang="th-TH" b="1" spc="-1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./</a:t>
            </a:r>
            <a:r>
              <a:rPr lang="th-TH" b="1" spc="-1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สปช.ทร</a:t>
            </a:r>
            <a:r>
              <a:rPr lang="th-TH" b="1" spc="-1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ใช้ประกอบการรับตรวจประเมินต่อไป ใน </a:t>
            </a:r>
            <a:r>
              <a:rPr lang="th-TH" b="1" spc="-1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งป</a:t>
            </a:r>
            <a:r>
              <a:rPr lang="th-TH" b="1" spc="-1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.64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  <a:defRPr/>
            </a:pPr>
            <a:r>
              <a:rPr lang="th-TH" b="1" spc="-1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b="1" u="sng" spc="-1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ทบทวนและพิจารณาตัวชี้วัดที่สำคัญและค่าเป้าหมายของ </a:t>
            </a:r>
            <a:r>
              <a:rPr lang="th-TH" b="1" u="sng" spc="-1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ยศ.ทร</a:t>
            </a:r>
            <a:r>
              <a:rPr lang="th-TH" b="1" u="sng" spc="-1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b="1" spc="-1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เพื่อใช้ในการรายงานผลลัพธ์การดำเนินการ ใน </a:t>
            </a:r>
            <a:r>
              <a:rPr lang="th-TH" b="1" spc="-1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งป</a:t>
            </a:r>
            <a:r>
              <a:rPr lang="th-TH" b="1" spc="-1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.64 ต่อไป  ว่าควรจะ คงเดิม ปรับแก้ ยกเลิก หรือเพิ่มเติมตัวชี้วัด รวมทั้งพิจารณาค่าเป้าหมายที่มีเหมาะสม ท้าทาย และสามารถปฏิบัติได้   ตลอดจนกำหนดผู้รับผิดชอบในแต่ละตัวชี้วัด ซึ่งหน่วยที่เป็นผู้รับผิดชอบตัวชี้วัดนั้นๆ จะต้องไปดำเนินการและรวบรวมผลลัพธ์ส่งหมวด 7 ตามเวลาที่กำหนด</a:t>
            </a:r>
          </a:p>
          <a:p>
            <a:pPr marL="457200" indent="-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tabLst>
                <a:tab pos="540385" algn="l"/>
              </a:tabLst>
              <a:defRPr/>
            </a:pPr>
            <a:r>
              <a:rPr lang="th-TH" b="1" spc="-1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ขอให้ผู้เข้าร่วมประชุมร่วมช่วยกันแสดงความคิดเห็น เพื่อให้การดำเนินงาน</a:t>
            </a:r>
          </a:p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  <a:defRPr/>
            </a:pPr>
            <a:r>
              <a:rPr lang="en-US" b="1" spc="-1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PMQA </a:t>
            </a:r>
            <a:r>
              <a:rPr lang="th-TH" b="1" spc="-1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 </a:t>
            </a:r>
            <a:r>
              <a:rPr lang="th-TH" b="1" spc="-1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ยศ.ทร</a:t>
            </a:r>
            <a:r>
              <a:rPr lang="th-TH" b="1" spc="-1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ขับเคลื่อนไปด้วยดี มีเป้าหมายไปในทิศทางเดียวกัน และแต่ละหมวด มีความเชื่อมโยงกัน</a:t>
            </a:r>
          </a:p>
        </p:txBody>
      </p:sp>
    </p:spTree>
    <p:extLst>
      <p:ext uri="{BB962C8B-B14F-4D97-AF65-F5344CB8AC3E}">
        <p14:creationId xmlns:p14="http://schemas.microsoft.com/office/powerpoint/2010/main" val="193103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5D119A-CA10-4333-96EE-6EE35E11D4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195736" y="1052736"/>
            <a:ext cx="6768752" cy="295232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u="sng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2</a:t>
            </a:r>
            <a:r>
              <a:rPr lang="th-TH" sz="40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</a:t>
            </a:r>
            <a:br>
              <a:rPr lang="th-TH" sz="40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</a:b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ชี้แจงแนวทางการดำเนินงานหมวด 7 </a:t>
            </a:r>
            <a:b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th-TH" sz="4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งป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.64</a:t>
            </a:r>
            <a:endParaRPr lang="fr-CA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2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6CB91-BC92-4252-A565-1F24151B64E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black">
                    <a:tint val="75000"/>
                  </a:prstClr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613F2-104A-4D25-9543-BE6C0E7E17C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86945" y="260648"/>
            <a:ext cx="8928992" cy="216024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l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0000FF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                       ใน </a:t>
            </a:r>
            <a:r>
              <a:rPr lang="th-TH" sz="4000" b="1" dirty="0" err="1">
                <a:solidFill>
                  <a:srgbClr val="0000FF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งป</a:t>
            </a:r>
            <a:r>
              <a:rPr lang="th-TH" sz="4000" b="1" dirty="0">
                <a:solidFill>
                  <a:srgbClr val="0000FF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. 64 </a:t>
            </a:r>
            <a:r>
              <a:rPr lang="th-TH" sz="40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ใช้กรอบแนวทาง</a:t>
            </a:r>
            <a:r>
              <a:rPr lang="th-TH" sz="4000" b="1" dirty="0">
                <a:solidFill>
                  <a:srgbClr val="0000FF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/>
            </a:r>
            <a:br>
              <a:rPr lang="th-TH" sz="4000" b="1" dirty="0">
                <a:solidFill>
                  <a:srgbClr val="0000FF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</a:br>
            <a:r>
              <a:rPr lang="th-TH" sz="40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1. เกณฑ์คุณภาพการบริหารจัดการภาครัฐ พ.ศ.2562 ของ สำนักงาน </a:t>
            </a:r>
            <a:r>
              <a:rPr lang="th-TH" sz="4000" b="1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ก.พ.ร</a:t>
            </a:r>
            <a:r>
              <a:rPr lang="th-TH" sz="40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.</a:t>
            </a:r>
            <a:endParaRPr lang="fr-CA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3143" y="254625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Link-No.5</a:t>
            </a:r>
            <a:endParaRPr lang="th-TH" sz="3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79512" y="3212975"/>
            <a:ext cx="8856984" cy="25202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2. แนวทางการดำเนินงานการพัฒนาคุณภาพการบริหารจัดการภาครัฐของ </a:t>
            </a:r>
            <a:r>
              <a:rPr lang="th-TH" sz="4000" b="1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นขต.ทร</a:t>
            </a:r>
            <a:r>
              <a:rPr lang="th-TH" sz="40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./หน่วยเฉพาะกิจ ประจำปี </a:t>
            </a:r>
            <a:r>
              <a:rPr lang="th-TH" sz="4000" b="1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งป</a:t>
            </a:r>
            <a:r>
              <a:rPr lang="th-TH" sz="40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.64 ที่ </a:t>
            </a:r>
            <a:r>
              <a:rPr lang="th-TH" sz="4000" b="1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อพคบ.ทร</a:t>
            </a:r>
            <a:r>
              <a:rPr lang="th-TH" sz="40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. เสนอ </a:t>
            </a:r>
            <a:r>
              <a:rPr lang="th-TH" sz="4000" b="1" dirty="0" err="1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ทร</a:t>
            </a:r>
            <a:r>
              <a:rPr lang="th-TH" sz="4000" b="1" dirty="0"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</a:rPr>
              <a:t>.อนุมัติ  เมื่อ 20 ม.ค.64</a:t>
            </a:r>
            <a:endParaRPr lang="fr-CA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0121" y="582574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Link-No.2</a:t>
            </a:r>
            <a:endParaRPr lang="th-TH" sz="36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679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27" y="1686478"/>
            <a:ext cx="6004123" cy="46698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0538" y="563786"/>
            <a:ext cx="8229600" cy="841858"/>
          </a:xfrm>
        </p:spPr>
        <p:txBody>
          <a:bodyPr>
            <a:noAutofit/>
          </a:bodyPr>
          <a:lstStyle/>
          <a:p>
            <a:r>
              <a:rPr lang="en-US" sz="4800" b="1" dirty="0"/>
              <a:t>Criteria for Performance Excellence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5333" y="1964267"/>
            <a:ext cx="4301067" cy="3471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44134" y="2379133"/>
            <a:ext cx="3953933" cy="2413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45692" y="2538239"/>
            <a:ext cx="855133" cy="1820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756400" y="1126156"/>
            <a:ext cx="1473200" cy="731520"/>
          </a:xfrm>
          <a:prstGeom prst="wedgeRoundRectCallout">
            <a:avLst>
              <a:gd name="adj1" fmla="val -62648"/>
              <a:gd name="adj2" fmla="val 82237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WHAT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21709" y="1907229"/>
            <a:ext cx="1473200" cy="731520"/>
          </a:xfrm>
          <a:prstGeom prst="wedgeRoundRectCallout">
            <a:avLst>
              <a:gd name="adj1" fmla="val 72597"/>
              <a:gd name="adj2" fmla="val 134868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HOW + WHAT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648450" y="2206325"/>
            <a:ext cx="1473200" cy="731520"/>
          </a:xfrm>
          <a:prstGeom prst="wedgeRoundRectCallout">
            <a:avLst>
              <a:gd name="adj1" fmla="val -62648"/>
              <a:gd name="adj2" fmla="val 82237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11" name="ตัวแทนวันที่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A6AF45-945C-4C93-BED8-FED56DAD7FDC}" type="datetime1">
              <a:rPr lang="th-TH" smtClean="0"/>
              <a:t>01/02/64</a:t>
            </a:fld>
            <a:endParaRPr lang="th-TH"/>
          </a:p>
        </p:txBody>
      </p:sp>
      <p:sp>
        <p:nvSpPr>
          <p:cNvPr id="12" name="ตัวแทนท้ายกระดา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A793A-A0A9-46C2-A6FF-17C5F480B642}" type="slidenum">
              <a:rPr lang="th-TH" smtClean="0"/>
              <a:pPr>
                <a:defRPr/>
              </a:pPr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457575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51680AC5-F4BF-48AB-BBC8-E758D0F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3E938-2EB8-4CB5-8BF1-5181A7F5A588}" type="datetime1">
              <a:rPr lang="th-TH" smtClean="0">
                <a:solidFill>
                  <a:prstClr val="white"/>
                </a:solidFill>
              </a:rPr>
              <a:pPr>
                <a:defRPr/>
              </a:pPr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4D549DC1-CB30-4126-A713-9DE97518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1AE5ACDF-2163-4BF3-9CBE-6B37CBA0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542CB-13F9-4965-8712-C214A4DE721A}" type="slidenum">
              <a:rPr lang="th-TH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AD46FDC9-17D7-4EDD-8CED-8232A7CE241B}"/>
              </a:ext>
            </a:extLst>
          </p:cNvPr>
          <p:cNvSpPr txBox="1"/>
          <p:nvPr/>
        </p:nvSpPr>
        <p:spPr>
          <a:xfrm>
            <a:off x="318356" y="188640"/>
            <a:ext cx="850728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ความแตกต่างของหมวด 7 กับหมวดอื่น ๆ 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1BF11F8F-137E-42DB-9446-0C33369E2528}"/>
              </a:ext>
            </a:extLst>
          </p:cNvPr>
          <p:cNvSpPr txBox="1"/>
          <p:nvPr/>
        </p:nvSpPr>
        <p:spPr>
          <a:xfrm>
            <a:off x="179512" y="1124744"/>
            <a:ext cx="8784976" cy="4662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¯"/>
              <a:defRPr/>
            </a:pPr>
            <a:r>
              <a:rPr lang="th-TH" sz="33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ใช้เกณฑ์ประเมินต่างกัน </a:t>
            </a:r>
            <a:r>
              <a:rPr lang="en-US" sz="33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300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มว</a:t>
            </a:r>
            <a:r>
              <a:rPr lang="th-TH" sz="33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.7 ใช้ </a:t>
            </a:r>
            <a:r>
              <a:rPr lang="en-US" sz="33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LeTCI</a:t>
            </a:r>
            <a:r>
              <a:rPr lang="th-TH" sz="33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หมวดอื่นใช้ </a:t>
            </a:r>
            <a:r>
              <a:rPr lang="en-US" sz="33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ADLI</a:t>
            </a:r>
            <a:endParaRPr lang="th-TH" sz="33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¯"/>
              <a:defRPr/>
            </a:pPr>
            <a:r>
              <a:rPr lang="th-TH" sz="33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การรายงานผลลัพธ์ของหมวด 7 ต้อง</a:t>
            </a:r>
            <a:r>
              <a:rPr lang="th-TH" sz="33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ใช้ข้อมูลย้อนหลัง 3 ปี หรือ 3 จุด เพื่อดูแนวโน้มของการพัฒนาคุณภาพ </a:t>
            </a:r>
            <a:r>
              <a:rPr lang="th-TH" sz="33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ไปในทิศทางใด นำเสนอด้วยกราฟ ในขณะที่หมวดอื่น ๆ รายงานผลการดำเนินงานเฉพาะในปีนั้น ๆ</a:t>
            </a:r>
            <a:endParaRPr lang="th-TH" sz="3300" b="1" dirty="0">
              <a:solidFill>
                <a:srgbClr val="FF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¯"/>
              <a:defRPr/>
            </a:pPr>
            <a:r>
              <a:rPr lang="th-TH" sz="33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การรายงานผลลัพธ์การดำเนินการของหมวด 7 เป็นวิเคราะห์ข้อมูลจากตัวเลข ว่า</a:t>
            </a:r>
            <a:r>
              <a:rPr lang="th-TH" sz="3300" b="1" u="sng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บรรลุตามค่าเป้าหมาย</a:t>
            </a:r>
            <a:r>
              <a:rPr lang="th-TH" sz="33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ที่กำหนดหรือไม่ และมี</a:t>
            </a:r>
            <a:r>
              <a:rPr lang="th-TH" sz="3300" b="1" u="sng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แนวโน้ม</a:t>
            </a:r>
            <a:r>
              <a:rPr lang="th-TH" sz="33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ไปในทางที่ดีหรือไม่  มีคุณภาพสามารถเ</a:t>
            </a:r>
            <a:r>
              <a:rPr lang="th-TH" sz="3300" b="1" u="sng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ทียบเคียง</a:t>
            </a:r>
            <a:r>
              <a:rPr lang="th-TH" sz="33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กับหน่วยงานอื่นได้หรือไม่ และตัวชี้วัดมีความ</a:t>
            </a:r>
            <a:r>
              <a:rPr lang="th-TH" sz="3300" b="1" u="sng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ครอบคลุม</a:t>
            </a:r>
            <a:r>
              <a:rPr lang="th-TH" sz="33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ภารกิจ ผลดำเนินงานต้อง</a:t>
            </a:r>
            <a:r>
              <a:rPr lang="th-TH" sz="3300" b="1" u="sng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น่าเชื่อถือ</a:t>
            </a:r>
            <a:r>
              <a:rPr lang="th-TH" sz="33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300" b="1" u="sng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เชื่อมโยง</a:t>
            </a:r>
            <a:r>
              <a:rPr lang="th-TH" sz="33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300" b="1" u="sng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</a:t>
            </a:r>
            <a:r>
              <a:rPr lang="th-TH" sz="33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กับกระบวนงานของหน่วย</a:t>
            </a:r>
            <a:endParaRPr lang="en-US" sz="33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246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0966" y="144131"/>
            <a:ext cx="5174169" cy="6391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tabLst>
                <a:tab pos="3122930" algn="l"/>
              </a:tabLst>
            </a:pPr>
            <a:r>
              <a:rPr sz="4000" b="1" spc="5" dirty="0" err="1">
                <a:solidFill>
                  <a:srgbClr val="00349E">
                    <a:lumMod val="20000"/>
                    <a:lumOff val="8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</a:t>
            </a:r>
            <a:r>
              <a:rPr sz="4000" b="1" spc="-10" dirty="0" err="1">
                <a:solidFill>
                  <a:srgbClr val="00349E">
                    <a:lumMod val="20000"/>
                    <a:lumOff val="8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</a:t>
            </a:r>
            <a:r>
              <a:rPr sz="4000" b="1" spc="-5" dirty="0" err="1">
                <a:solidFill>
                  <a:srgbClr val="00349E">
                    <a:lumMod val="20000"/>
                    <a:lumOff val="8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</a:t>
            </a:r>
            <a:r>
              <a:rPr sz="4000" b="1" spc="-10" dirty="0" err="1">
                <a:solidFill>
                  <a:srgbClr val="00349E">
                    <a:lumMod val="20000"/>
                    <a:lumOff val="8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</a:t>
            </a:r>
            <a:r>
              <a:rPr sz="4000" b="1" spc="-5" dirty="0" err="1">
                <a:solidFill>
                  <a:srgbClr val="00349E">
                    <a:lumMod val="20000"/>
                    <a:lumOff val="8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</a:t>
            </a:r>
            <a:r>
              <a:rPr sz="4000" b="1" spc="-10" dirty="0" err="1">
                <a:solidFill>
                  <a:srgbClr val="00349E">
                    <a:lumMod val="20000"/>
                    <a:lumOff val="8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</a:t>
            </a:r>
            <a:r>
              <a:rPr sz="4000" b="1" spc="-5" dirty="0" err="1">
                <a:solidFill>
                  <a:srgbClr val="00349E">
                    <a:lumMod val="20000"/>
                    <a:lumOff val="8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</a:t>
            </a:r>
            <a:r>
              <a:rPr lang="th-TH" sz="4000" b="1" spc="-5" dirty="0">
                <a:solidFill>
                  <a:srgbClr val="00349E">
                    <a:lumMod val="20000"/>
                    <a:lumOff val="8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sz="4000" b="1" spc="-5" dirty="0" err="1">
                <a:solidFill>
                  <a:srgbClr val="00349E">
                    <a:lumMod val="20000"/>
                    <a:lumOff val="8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r>
              <a:rPr sz="4000" b="1" dirty="0" err="1">
                <a:solidFill>
                  <a:srgbClr val="00349E">
                    <a:lumMod val="20000"/>
                    <a:lumOff val="8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</a:t>
            </a:r>
            <a:r>
              <a:rPr sz="4000" b="1" spc="-5" dirty="0" err="1">
                <a:solidFill>
                  <a:srgbClr val="00349E">
                    <a:lumMod val="20000"/>
                    <a:lumOff val="8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</a:t>
            </a:r>
            <a:r>
              <a:rPr sz="4000" b="1" spc="-10" dirty="0" err="1">
                <a:solidFill>
                  <a:srgbClr val="00349E">
                    <a:lumMod val="20000"/>
                    <a:lumOff val="8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th-TH" sz="4000" b="1" spc="-1905" dirty="0" err="1">
                <a:solidFill>
                  <a:srgbClr val="00349E">
                    <a:lumMod val="20000"/>
                    <a:lumOff val="8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์กา</a:t>
            </a:r>
            <a:r>
              <a:rPr sz="4000" b="1" spc="-15" dirty="0" err="1">
                <a:solidFill>
                  <a:srgbClr val="00349E">
                    <a:lumMod val="20000"/>
                    <a:lumOff val="8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</a:t>
            </a:r>
            <a:r>
              <a:rPr sz="4000" b="1" dirty="0" err="1">
                <a:solidFill>
                  <a:srgbClr val="00349E">
                    <a:lumMod val="20000"/>
                    <a:lumOff val="8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</a:t>
            </a:r>
            <a:r>
              <a:rPr sz="4000" b="1" spc="-5" dirty="0" err="1">
                <a:solidFill>
                  <a:srgbClr val="00349E">
                    <a:lumMod val="20000"/>
                    <a:lumOff val="8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</a:t>
            </a:r>
            <a:r>
              <a:rPr sz="4000" b="1" spc="-10" dirty="0" err="1">
                <a:solidFill>
                  <a:srgbClr val="00349E">
                    <a:lumMod val="20000"/>
                    <a:lumOff val="8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</a:t>
            </a:r>
            <a:r>
              <a:rPr sz="4000" b="1" spc="-5" dirty="0" err="1">
                <a:solidFill>
                  <a:srgbClr val="00349E">
                    <a:lumMod val="20000"/>
                    <a:lumOff val="8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</a:t>
            </a:r>
            <a:r>
              <a:rPr sz="4000" b="1" dirty="0" err="1">
                <a:solidFill>
                  <a:srgbClr val="00349E">
                    <a:lumMod val="20000"/>
                    <a:lumOff val="8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วด</a:t>
            </a:r>
            <a:r>
              <a:rPr sz="4000" b="1" spc="-10" dirty="0">
                <a:solidFill>
                  <a:srgbClr val="00349E">
                    <a:lumMod val="20000"/>
                    <a:lumOff val="8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sz="4000" b="1" dirty="0">
                <a:solidFill>
                  <a:srgbClr val="00349E">
                    <a:lumMod val="20000"/>
                    <a:lumOff val="8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sz="4000" dirty="0">
              <a:solidFill>
                <a:srgbClr val="00349E">
                  <a:lumMod val="20000"/>
                  <a:lumOff val="8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83147" y="4707695"/>
            <a:ext cx="4209288" cy="1673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23344" y="4301557"/>
            <a:ext cx="3755136" cy="2345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92217" y="783274"/>
            <a:ext cx="4051783" cy="1673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 dirty="0">
              <a:solidFill>
                <a:prstClr val="white"/>
              </a:solidFill>
              <a:latin typeface="Century Gothic"/>
              <a:cs typeface="DilleniaUP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6991" y="939545"/>
            <a:ext cx="3691128" cy="1673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837" y="1129024"/>
            <a:ext cx="3373239" cy="10524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ระดับของผลการดำเนินงาน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ในปัจจุบันเทียบกับเป้าหมาย</a:t>
            </a:r>
            <a:endParaRPr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38688" y="2594197"/>
            <a:ext cx="878840" cy="553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9560" marR="12700" indent="-277495" fontAlgn="auto">
              <a:lnSpc>
                <a:spcPts val="217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0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sz="2000" b="1" spc="5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endParaRPr sz="2000">
              <a:solidFill>
                <a:prstClr val="white"/>
              </a:solidFill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67744" y="1587028"/>
            <a:ext cx="4447032" cy="2103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70117" y="2388703"/>
            <a:ext cx="1176655" cy="310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nd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D60093"/>
                </a:solidFill>
                <a:latin typeface="Tahoma"/>
                <a:cs typeface="Tahoma"/>
              </a:rPr>
              <a:t>T</a:t>
            </a:r>
            <a:endParaRPr sz="2000" dirty="0">
              <a:solidFill>
                <a:srgbClr val="D60093"/>
              </a:solidFill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67744" y="3701473"/>
            <a:ext cx="4450067" cy="2103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32611" y="3192800"/>
            <a:ext cx="734568" cy="3261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08455" y="3795789"/>
            <a:ext cx="734568" cy="326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71099" y="4111797"/>
            <a:ext cx="2305492" cy="767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eg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ti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lang="th-TH" sz="20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D60093"/>
                </a:solidFill>
                <a:latin typeface="Tahoma"/>
                <a:cs typeface="Tahoma"/>
              </a:rPr>
              <a:t>I</a:t>
            </a:r>
            <a:endParaRPr sz="2000" dirty="0">
              <a:solidFill>
                <a:srgbClr val="D60093"/>
              </a:solidFill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70116" y="4099859"/>
            <a:ext cx="2347991" cy="9243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pa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ri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son</a:t>
            </a:r>
            <a:endParaRPr sz="2000" dirty="0">
              <a:solidFill>
                <a:prstClr val="white"/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24221" y="4627141"/>
            <a:ext cx="379730" cy="310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sz="2000" b="1" dirty="0">
                <a:solidFill>
                  <a:srgbClr val="D60093"/>
                </a:solidFill>
                <a:latin typeface="Tahoma"/>
                <a:cs typeface="Tahoma"/>
              </a:rPr>
              <a:t>C</a:t>
            </a:r>
            <a:endParaRPr sz="2000" dirty="0">
              <a:solidFill>
                <a:srgbClr val="D60093"/>
              </a:solidFill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40994" y="4962481"/>
            <a:ext cx="2663825" cy="1339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ผลการดำเนินงานเทียบกับข้อมูลเชิงเ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ปรียบเทียบ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ค่าเทียบเคียงหรือองค์การชั้นนำ</a:t>
            </a:r>
          </a:p>
          <a:p>
            <a:pPr marL="187960" marR="12700" indent="-175260" fontAlgn="auto">
              <a:lnSpc>
                <a:spcPct val="97200"/>
              </a:lnSpc>
              <a:spcBef>
                <a:spcPts val="0"/>
              </a:spcBef>
              <a:spcAft>
                <a:spcPts val="0"/>
              </a:spcAft>
              <a:tabLst>
                <a:tab pos="882650" algn="l"/>
                <a:tab pos="1096010" algn="l"/>
                <a:tab pos="1431290" algn="l"/>
                <a:tab pos="1934210" algn="l"/>
                <a:tab pos="2382520" algn="l"/>
                <a:tab pos="2490470" algn="l"/>
              </a:tabLst>
            </a:pPr>
            <a:r>
              <a:rPr sz="2400" b="1" spc="-505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7404" y="4542681"/>
            <a:ext cx="3314839" cy="20033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รอบคลุม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ทั่วถึง             </a:t>
            </a:r>
            <a:r>
              <a:rPr lang="th-TH" sz="2400" b="1" dirty="0">
                <a:solidFill>
                  <a:srgbClr val="D6009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ของตัวชี้วัดต่าง ๆ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ผลลัพธ์และตัวชี้วัดที่เชื่อถือ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ผลลัพธ์ที่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สอดคล้องกลมกลืนทุกกระบวนการและหน่วยงาน</a:t>
            </a:r>
          </a:p>
          <a:p>
            <a:pPr marL="12700" fontAlgn="auto">
              <a:spcBef>
                <a:spcPts val="0"/>
              </a:spcBef>
              <a:spcAft>
                <a:spcPts val="0"/>
              </a:spcAft>
            </a:pPr>
            <a:endParaRPr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xmlns="" id="{E96ED1D4-73BD-4617-A61B-37232FDBE5DA}"/>
              </a:ext>
            </a:extLst>
          </p:cNvPr>
          <p:cNvSpPr txBox="1"/>
          <p:nvPr/>
        </p:nvSpPr>
        <p:spPr>
          <a:xfrm>
            <a:off x="2931464" y="2388704"/>
            <a:ext cx="1176655" cy="310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spc="-5" dirty="0">
                <a:solidFill>
                  <a:srgbClr val="FFFFFF"/>
                </a:solidFill>
                <a:latin typeface="Tahoma"/>
                <a:cs typeface="Tahoma"/>
              </a:rPr>
              <a:t>Level-</a:t>
            </a:r>
            <a:r>
              <a:rPr lang="en-US" sz="2000" b="1" spc="-5" dirty="0">
                <a:solidFill>
                  <a:srgbClr val="D60093"/>
                </a:solidFill>
                <a:latin typeface="Tahoma"/>
                <a:cs typeface="Tahoma"/>
              </a:rPr>
              <a:t>Le</a:t>
            </a:r>
            <a:endParaRPr sz="2000" dirty="0">
              <a:solidFill>
                <a:srgbClr val="D60093"/>
              </a:solidFill>
              <a:latin typeface="Tahoma"/>
              <a:cs typeface="Tahoma"/>
            </a:endParaRP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xmlns="" id="{90BD55E9-D092-435C-8866-47911AE2BF9A}"/>
              </a:ext>
            </a:extLst>
          </p:cNvPr>
          <p:cNvSpPr/>
          <p:nvPr/>
        </p:nvSpPr>
        <p:spPr>
          <a:xfrm>
            <a:off x="5535244" y="9124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อัตราของการปรับปรุงผลดำเนินการ            หรือ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ผลที่ดีอย่างต่อเนื่อง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ความครอบคลุมของผลดำเนินการ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41D1-34F7-4FCD-BB0D-900F29AAC8E4}" type="datetime1">
              <a:rPr lang="th-TH" smtClean="0">
                <a:solidFill>
                  <a:prstClr val="white"/>
                </a:solidFill>
              </a:rPr>
              <a:pPr/>
              <a:t>01/02/64</a:t>
            </a:fld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>
                <a:solidFill>
                  <a:prstClr val="white"/>
                </a:solidFill>
              </a:rPr>
              <a:t>น.อ.หญิง ชมภู  พัฒนพงษ์ นปก.ฯ ช่วย สน.เสธ.ยศ.ทร. โทร. 53659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40994" y="99350"/>
            <a:ext cx="2867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ใช้เกณฑ์  </a:t>
            </a:r>
            <a:r>
              <a:rPr lang="en-US" sz="4000" dirty="0" err="1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LeTCI</a:t>
            </a:r>
            <a:endParaRPr lang="th-TH" sz="400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42CB-13F9-4965-8712-C214A4DE721A}" type="slidenum">
              <a:rPr lang="th-TH" smtClean="0">
                <a:solidFill>
                  <a:prstClr val="white"/>
                </a:solidFill>
              </a:rPr>
              <a:pPr/>
              <a:t>9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15905"/>
      </p:ext>
    </p:extLst>
  </p:cSld>
  <p:clrMapOvr>
    <a:masterClrMapping/>
  </p:clrMapOvr>
  <p:transition spd="med">
    <p:pull/>
  </p:transition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5044</TotalTime>
  <Words>2577</Words>
  <Application>Microsoft Office PowerPoint</Application>
  <PresentationFormat>นำเสนอทางหน้าจอ (4:3)</PresentationFormat>
  <Paragraphs>308</Paragraphs>
  <Slides>30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11</vt:i4>
      </vt:variant>
      <vt:variant>
        <vt:lpstr>ชื่อเรื่องภาพนิ่ง</vt:lpstr>
      </vt:variant>
      <vt:variant>
        <vt:i4>30</vt:i4>
      </vt:variant>
    </vt:vector>
  </HeadingPairs>
  <TitlesOfParts>
    <vt:vector size="41" baseType="lpstr">
      <vt:lpstr>Custom Design</vt:lpstr>
      <vt:lpstr>1_Custom Design</vt:lpstr>
      <vt:lpstr>7_Custom Design</vt:lpstr>
      <vt:lpstr>Verve</vt:lpstr>
      <vt:lpstr>17_Custom Design</vt:lpstr>
      <vt:lpstr>18_Custom Design</vt:lpstr>
      <vt:lpstr>19_Custom Design</vt:lpstr>
      <vt:lpstr>2_Verve</vt:lpstr>
      <vt:lpstr>1_Office Theme</vt:lpstr>
      <vt:lpstr>21_Custom Design</vt:lpstr>
      <vt:lpstr>2_Custom Design</vt:lpstr>
      <vt:lpstr>หมวด 7 ผลลัพธ์การดำเนินการ  ประชุมครั้งที่ 1/งป.64 ติดตามผลการดำเนินงานใน งป.63  และพิจารณา (ร่าง) ตัวชี้วัด ประจำปี งป.64</vt:lpstr>
      <vt:lpstr>งานนำเสนอ PowerPoint</vt:lpstr>
      <vt:lpstr>ระเบียบวาระที่ 1  เรื่องที่ประธานแจ้งให้ที่ประชุมทราบ </vt:lpstr>
      <vt:lpstr>งานนำเสนอ PowerPoint</vt:lpstr>
      <vt:lpstr>ระเบียบวาระที่ 2  ชี้แจงแนวทางการดำเนินงานหมวด 7  ใน งป.64</vt:lpstr>
      <vt:lpstr>                       ใน งป. 64 ใช้กรอบแนวทาง 1. เกณฑ์คุณภาพการบริหารจัดการภาครัฐ พ.ศ.2562 ของ สำนักงาน ก.พ.ร.</vt:lpstr>
      <vt:lpstr>Criteria for Performance Excellence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ระเบียบวาระที่ 3  ติดตามผลดำเนินงานตามตัวชี้วัด ในหมวด 7  ประจำปี งป.63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ระเบียบวาระที่ 4  ทบทวน/พิจารณาตัวชี้วัดที่สำคัญ ในหมวด 7  ประจำปี งป.64 (พร้อมกำหนดค่าเป้าหมาย คู่เทียบ และผู้รับผิดชอบ)</vt:lpstr>
      <vt:lpstr>งานนำเสนอ PowerPoint</vt:lpstr>
      <vt:lpstr>ระเบียบวาระที่ 5  เรื่องอื่น ๆ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ocsc</dc:creator>
  <cp:lastModifiedBy>Windows User</cp:lastModifiedBy>
  <cp:revision>385</cp:revision>
  <cp:lastPrinted>2021-01-29T05:57:11Z</cp:lastPrinted>
  <dcterms:created xsi:type="dcterms:W3CDTF">2011-06-07T04:12:05Z</dcterms:created>
  <dcterms:modified xsi:type="dcterms:W3CDTF">2021-02-01T03:23:02Z</dcterms:modified>
</cp:coreProperties>
</file>